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3" r:id="rId1"/>
  </p:sldMasterIdLst>
  <p:notesMasterIdLst>
    <p:notesMasterId r:id="rId56"/>
  </p:notesMasterIdLst>
  <p:handoutMasterIdLst>
    <p:handoutMasterId r:id="rId57"/>
  </p:handoutMasterIdLst>
  <p:sldIdLst>
    <p:sldId id="402" r:id="rId2"/>
    <p:sldId id="604" r:id="rId3"/>
    <p:sldId id="605" r:id="rId4"/>
    <p:sldId id="620" r:id="rId5"/>
    <p:sldId id="483" r:id="rId6"/>
    <p:sldId id="481" r:id="rId7"/>
    <p:sldId id="482" r:id="rId8"/>
    <p:sldId id="484" r:id="rId9"/>
    <p:sldId id="536" r:id="rId10"/>
    <p:sldId id="621" r:id="rId11"/>
    <p:sldId id="622" r:id="rId12"/>
    <p:sldId id="271" r:id="rId13"/>
    <p:sldId id="397" r:id="rId14"/>
    <p:sldId id="485" r:id="rId15"/>
    <p:sldId id="631" r:id="rId16"/>
    <p:sldId id="562" r:id="rId17"/>
    <p:sldId id="504" r:id="rId18"/>
    <p:sldId id="602" r:id="rId19"/>
    <p:sldId id="596" r:id="rId20"/>
    <p:sldId id="603" r:id="rId21"/>
    <p:sldId id="597" r:id="rId22"/>
    <p:sldId id="600" r:id="rId23"/>
    <p:sldId id="599" r:id="rId24"/>
    <p:sldId id="598" r:id="rId25"/>
    <p:sldId id="628" r:id="rId26"/>
    <p:sldId id="623" r:id="rId27"/>
    <p:sldId id="624" r:id="rId28"/>
    <p:sldId id="625" r:id="rId29"/>
    <p:sldId id="626" r:id="rId30"/>
    <p:sldId id="627" r:id="rId31"/>
    <p:sldId id="601" r:id="rId32"/>
    <p:sldId id="590" r:id="rId33"/>
    <p:sldId id="513" r:id="rId34"/>
    <p:sldId id="514" r:id="rId35"/>
    <p:sldId id="632" r:id="rId36"/>
    <p:sldId id="568" r:id="rId37"/>
    <p:sldId id="572" r:id="rId38"/>
    <p:sldId id="515" r:id="rId39"/>
    <p:sldId id="518" r:id="rId40"/>
    <p:sldId id="606" r:id="rId41"/>
    <p:sldId id="607" r:id="rId42"/>
    <p:sldId id="608" r:id="rId43"/>
    <p:sldId id="609" r:id="rId44"/>
    <p:sldId id="610" r:id="rId45"/>
    <p:sldId id="611" r:id="rId46"/>
    <p:sldId id="612" r:id="rId47"/>
    <p:sldId id="613" r:id="rId48"/>
    <p:sldId id="614" r:id="rId49"/>
    <p:sldId id="615" r:id="rId50"/>
    <p:sldId id="629" r:id="rId51"/>
    <p:sldId id="570" r:id="rId52"/>
    <p:sldId id="571" r:id="rId53"/>
    <p:sldId id="556" r:id="rId54"/>
    <p:sldId id="630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EBF2EA"/>
    <a:srgbClr val="D6E3D0"/>
    <a:srgbClr val="F0F0F0"/>
    <a:srgbClr val="70AD47"/>
    <a:srgbClr val="E9E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27" autoAdjust="0"/>
    <p:restoredTop sz="88218" autoAdjust="0"/>
  </p:normalViewPr>
  <p:slideViewPr>
    <p:cSldViewPr snapToGrid="0" snapToObjects="1" showGuides="1">
      <p:cViewPr varScale="1">
        <p:scale>
          <a:sx n="82" d="100"/>
          <a:sy n="82" d="100"/>
        </p:scale>
        <p:origin x="1312" y="1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A7A17-B0E1-7340-BA27-DD2AB9B55580}" type="datetimeFigureOut">
              <a:rPr lang="en-US" smtClean="0"/>
              <a:t>9/4/18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1D09FA-C55A-F94E-9171-27FD37017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194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tiff>
</file>

<file path=ppt/media/image10.png>
</file>

<file path=ppt/media/image11.png>
</file>

<file path=ppt/media/image12.png>
</file>

<file path=ppt/media/image13.tiff>
</file>

<file path=ppt/media/image14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Helvetica Neue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Helvetica Neue Regular" charset="0"/>
              </a:defRPr>
            </a:lvl1pPr>
          </a:lstStyle>
          <a:p>
            <a:fld id="{E79F04AE-50C4-9448-A90C-6014DA8721B5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Helvetica Neue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Helvetica Neue Regular" charset="0"/>
              </a:defRPr>
            </a:lvl1pPr>
          </a:lstStyle>
          <a:p>
            <a:fld id="{2032B9E8-698A-8948-9227-39339D2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862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3234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(</a:t>
            </a:r>
            <a:r>
              <a:rPr lang="en-US" dirty="0" err="1"/>
              <a:t>quantitatie</a:t>
            </a:r>
            <a:r>
              <a:rPr lang="en-US" dirty="0"/>
              <a:t>), B (ordinal but sometimes treated as quantitative),  A(Quantitative), C(nominal)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865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242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John Tukey, Princeton mathematician and statistician, inventor of the Fast Fourier Transform and father of Exploratory</a:t>
            </a:r>
            <a:r>
              <a:rPr lang="en-US" baseline="0" dirty="0"/>
              <a:t> Data Analysis.  Also coined the word “bit”.</a:t>
            </a:r>
          </a:p>
          <a:p>
            <a:pPr>
              <a:spcBef>
                <a:spcPts val="0"/>
              </a:spcBef>
              <a:buNone/>
            </a:pPr>
            <a:endParaRPr lang="en-US" baseline="0" dirty="0"/>
          </a:p>
          <a:p>
            <a:pPr>
              <a:spcBef>
                <a:spcPts val="0"/>
              </a:spcBef>
              <a:buNone/>
            </a:pPr>
            <a:r>
              <a:rPr lang="en-US" baseline="0" dirty="0"/>
              <a:t>Emphasis courtesy Jeff </a:t>
            </a:r>
            <a:r>
              <a:rPr lang="en-US" baseline="0" dirty="0" err="1"/>
              <a:t>Heer</a:t>
            </a:r>
            <a:r>
              <a:rPr lang="en-US" baseline="0" dirty="0"/>
              <a:t>, U. Washington</a:t>
            </a:r>
            <a:endParaRPr dirty="0"/>
          </a:p>
        </p:txBody>
      </p:sp>
      <p:sp>
        <p:nvSpPr>
          <p:cNvPr id="476" name="Shape 4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878539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Contrast to</a:t>
            </a:r>
            <a:r>
              <a:rPr lang="en-US" baseline="0" dirty="0"/>
              <a:t> confirmatory data analysis (statistical hypothesis testing)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476" name="Shape 4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56184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Contrast to</a:t>
            </a:r>
            <a:r>
              <a:rPr lang="en-US" baseline="0" dirty="0"/>
              <a:t> confirmatory data analysis (statistical hypothesis testing)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476" name="Shape 4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61647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967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57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545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  <p:txBody>
          <a:bodyPr/>
          <a:lstStyle/>
          <a:p>
            <a:r>
              <a:rPr lang="en-US" sz="2200">
                <a:latin typeface="Lucida Grande" charset="0"/>
                <a:cs typeface="Lucida Grande" charset="0"/>
                <a:sym typeface="Lucida Grande" charset="0"/>
              </a:rPr>
              <a:t>anything in brackets is markup; only 4 pieces of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21950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182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0893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(</a:t>
            </a:r>
            <a:r>
              <a:rPr lang="en-US" dirty="0" err="1"/>
              <a:t>quantitatie</a:t>
            </a:r>
            <a:r>
              <a:rPr lang="en-US" dirty="0"/>
              <a:t>), B (ordinal but sometimes treated as quantitative),  A(Quantitative), C(nominal)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871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uFillTx/>
              </a:defRPr>
            </a:lvl1pPr>
            <a:lvl2pPr marL="457189" indent="0" algn="ctr">
              <a:buNone/>
              <a:defRPr sz="2000">
                <a:uFillTx/>
              </a:defRPr>
            </a:lvl2pPr>
            <a:lvl3pPr marL="914377" indent="0" algn="ctr">
              <a:buNone/>
              <a:defRPr sz="1800">
                <a:uFillTx/>
              </a:defRPr>
            </a:lvl3pPr>
            <a:lvl4pPr marL="1371566" indent="0" algn="ctr">
              <a:buNone/>
              <a:defRPr sz="1600">
                <a:uFillTx/>
              </a:defRPr>
            </a:lvl4pPr>
            <a:lvl5pPr marL="1828754" indent="0" algn="ctr">
              <a:buNone/>
              <a:defRPr sz="1600">
                <a:uFillTx/>
              </a:defRPr>
            </a:lvl5pPr>
            <a:lvl6pPr marL="2285943" indent="0" algn="ctr">
              <a:buNone/>
              <a:defRPr sz="1600">
                <a:uFillTx/>
              </a:defRPr>
            </a:lvl6pPr>
            <a:lvl7pPr marL="2743131" indent="0" algn="ctr">
              <a:buNone/>
              <a:defRPr sz="1600">
                <a:uFillTx/>
              </a:defRPr>
            </a:lvl7pPr>
            <a:lvl8pPr marL="3200320" indent="0" algn="ctr">
              <a:buNone/>
              <a:defRPr sz="1600">
                <a:uFillTx/>
              </a:defRPr>
            </a:lvl8pPr>
            <a:lvl9pPr marL="3657509" indent="0" algn="ctr">
              <a:buNone/>
              <a:defRPr sz="1600">
                <a:uFillTx/>
              </a:defRPr>
            </a:lvl9pPr>
          </a:lstStyle>
          <a:p>
            <a:r>
              <a:rPr lang="en-US">
                <a:uFillTx/>
              </a:rPr>
              <a:t>Click to edit Master subtitle style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9/4/18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9/4/18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9/4/18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>
                <a:uFillTx/>
              </a:defRPr>
            </a:lvl1pPr>
            <a:lvl2pPr>
              <a:defRPr sz="2800">
                <a:uFillTx/>
              </a:defRPr>
            </a:lvl2pPr>
            <a:lvl3pPr>
              <a:defRPr sz="2400">
                <a:uFillTx/>
              </a:defRPr>
            </a:lvl3pPr>
            <a:lvl4pPr>
              <a:defRPr sz="2000">
                <a:uFillTx/>
              </a:defRPr>
            </a:lvl4pPr>
            <a:lvl5pPr>
              <a:defRPr sz="2000">
                <a:uFillTx/>
              </a:defRPr>
            </a:lvl5pPr>
            <a:lvl6pPr>
              <a:defRPr sz="2000">
                <a:uFillTx/>
              </a:defRPr>
            </a:lvl6pPr>
            <a:lvl7pPr>
              <a:defRPr sz="2000">
                <a:uFillTx/>
              </a:defRPr>
            </a:lvl7pPr>
            <a:lvl8pPr>
              <a:defRPr sz="2000">
                <a:uFillTx/>
              </a:defRPr>
            </a:lvl8pPr>
            <a:lvl9pPr>
              <a:defRPr sz="2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>
                <a:uFillTx/>
              </a:defRPr>
            </a:lvl1pPr>
            <a:lvl2pPr marL="457189" indent="0">
              <a:buNone/>
              <a:defRPr sz="2800">
                <a:uFillTx/>
              </a:defRPr>
            </a:lvl2pPr>
            <a:lvl3pPr marL="914377" indent="0">
              <a:buNone/>
              <a:defRPr sz="2400">
                <a:uFillTx/>
              </a:defRPr>
            </a:lvl3pPr>
            <a:lvl4pPr marL="1371566" indent="0">
              <a:buNone/>
              <a:defRPr sz="2000">
                <a:uFillTx/>
              </a:defRPr>
            </a:lvl4pPr>
            <a:lvl5pPr marL="1828754" indent="0">
              <a:buNone/>
              <a:defRPr sz="2000">
                <a:uFillTx/>
              </a:defRPr>
            </a:lvl5pPr>
            <a:lvl6pPr marL="2285943" indent="0">
              <a:buNone/>
              <a:defRPr sz="2000">
                <a:uFillTx/>
              </a:defRPr>
            </a:lvl6pPr>
            <a:lvl7pPr marL="2743131" indent="0">
              <a:buNone/>
              <a:defRPr sz="2000">
                <a:uFillTx/>
              </a:defRPr>
            </a:lvl7pPr>
            <a:lvl8pPr marL="3200320" indent="0">
              <a:buNone/>
              <a:defRPr sz="2000">
                <a:uFillTx/>
              </a:defRPr>
            </a:lvl8pPr>
            <a:lvl9pPr marL="3657509" indent="0">
              <a:buNone/>
              <a:defRPr sz="2000">
                <a:uFillTx/>
              </a:defRPr>
            </a:lvl9pPr>
          </a:lstStyle>
          <a:p>
            <a:r>
              <a:rPr lang="en-US">
                <a:uFillTx/>
              </a:rPr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CBEDB6FC-AD6B-D04B-9886-FBA5C0D2176A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CBEDB6FC-AD6B-D04B-9886-FBA5C0D2176A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520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541060"/>
            <a:ext cx="10801350" cy="1305579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26025"/>
            <a:ext cx="10515600" cy="4150940"/>
          </a:xfrm>
        </p:spPr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>
            <a:spLocks/>
          </p:cNvSpPr>
          <p:nvPr/>
        </p:nvSpPr>
        <p:spPr>
          <a:xfrm>
            <a:off x="175999" y="17172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uFillTx/>
              </a:rPr>
              <a:t>Todo</a:t>
            </a:r>
            <a:r>
              <a:rPr lang="en-US" dirty="0">
                <a:uFillTx/>
              </a:rPr>
              <a:t> Slide</a:t>
            </a:r>
          </a:p>
        </p:txBody>
      </p:sp>
      <p:sp>
        <p:nvSpPr>
          <p:cNvPr id="8" name="TextBox 7"/>
          <p:cNvSpPr txBox="1">
            <a:spLocks/>
          </p:cNvSpPr>
          <p:nvPr/>
        </p:nvSpPr>
        <p:spPr>
          <a:xfrm rot="2080315">
            <a:off x="8030560" y="740354"/>
            <a:ext cx="5319706" cy="461665"/>
          </a:xfrm>
          <a:prstGeom prst="rect">
            <a:avLst/>
          </a:prstGeom>
          <a:pattFill prst="wdUpDiag">
            <a:fgClr>
              <a:schemeClr val="accent2">
                <a:lumMod val="50000"/>
              </a:schemeClr>
            </a:fgClr>
            <a:bgClr>
              <a:srgbClr val="FFC000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effectLst>
                  <a:glow rad="368300">
                    <a:srgbClr val="FFC000">
                      <a:alpha val="76000"/>
                    </a:srgbClr>
                  </a:glow>
                </a:effectLst>
                <a:uFillTx/>
              </a:rPr>
              <a:t>Under Construction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1pPr>
            <a:lvl2pPr marL="45720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2pPr>
            <a:lvl3pPr marL="10620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3pPr>
            <a:lvl4pPr marL="159385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4pPr>
            <a:lvl5pPr marL="20526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2450" y="320675"/>
            <a:ext cx="10801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CBEDB6FC-AD6B-D04B-9886-FBA5C0D2176A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481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uFillTx/>
          <a:latin typeface="+mj-lt"/>
          <a:ea typeface="Helvetica Neue" charset="0"/>
          <a:cs typeface="Helvetica Neue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2200"/>
        </a:spcBef>
        <a:buFont typeface="Wingdings" charset="2"/>
        <a:buNone/>
        <a:defRPr sz="2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0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en-US">
          <a:uFillTx/>
        </a:defRPr>
      </a:defPPr>
      <a:lvl1pPr marL="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mailto:jegonzal@cs.berkeley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www.tandfonline.com/doi/abs/10.1080/10618600.2017.1384734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anson.ucdavis.edu/courses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17196" y="18601"/>
            <a:ext cx="10764822" cy="4076701"/>
          </a:xfrm>
        </p:spPr>
        <p:txBody>
          <a:bodyPr anchor="ctr">
            <a:normAutofit/>
          </a:bodyPr>
          <a:lstStyle/>
          <a:p>
            <a:pPr algn="l"/>
            <a:r>
              <a:rPr lang="en-US" b="1" dirty="0">
                <a:uFillTx/>
              </a:rPr>
              <a:t>Data 100</a:t>
            </a:r>
            <a:br>
              <a:rPr lang="en-US" b="1" dirty="0">
                <a:uFillTx/>
              </a:rPr>
            </a:br>
            <a:r>
              <a:rPr lang="en-US" sz="5400" i="1" dirty="0">
                <a:uFillTx/>
              </a:rPr>
              <a:t>Lecture 4: Data Cleaning &amp;</a:t>
            </a:r>
            <a:br>
              <a:rPr lang="en-US" sz="5400" i="1" dirty="0">
                <a:uFillTx/>
              </a:rPr>
            </a:br>
            <a:r>
              <a:rPr lang="en-US" sz="5400" i="1" dirty="0"/>
              <a:t>Exploratory Data Analysis</a:t>
            </a:r>
            <a:endParaRPr lang="en-US" sz="5400" i="1" dirty="0">
              <a:uFillTx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832236" y="4001722"/>
            <a:ext cx="8338783" cy="2370181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dirty="0">
                <a:uFillTx/>
              </a:rPr>
              <a:t>Slides by: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b="1" dirty="0"/>
              <a:t>Joseph E. Gonzalez, </a:t>
            </a:r>
            <a:r>
              <a:rPr lang="en-US" sz="1600" b="1" dirty="0">
                <a:uFillTx/>
              </a:rPr>
              <a:t>Deb Nolan, Joe </a:t>
            </a:r>
            <a:r>
              <a:rPr lang="en-US" sz="1600" b="1" dirty="0" err="1">
                <a:uFillTx/>
              </a:rPr>
              <a:t>Hellerstein</a:t>
            </a:r>
            <a:r>
              <a:rPr lang="en-US" sz="1600" b="1" dirty="0">
                <a:uFillTx/>
              </a:rPr>
              <a:t> &amp; Fernando Perez</a:t>
            </a:r>
            <a:endParaRPr lang="en-US" sz="1600" b="1" dirty="0"/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dirty="0">
                <a:hlinkClick r:id="rId2"/>
              </a:rPr>
              <a:t>jegonzal@berkeley.edu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dirty="0">
                <a:hlinkClick r:id="rId2"/>
              </a:rPr>
              <a:t>deborah_nolan</a:t>
            </a:r>
            <a:r>
              <a:rPr lang="en-US" sz="1600" dirty="0">
                <a:uFillTx/>
                <a:hlinkClick r:id="rId2"/>
              </a:rPr>
              <a:t>@berkeley.edu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dirty="0">
                <a:hlinkClick r:id="rId2"/>
              </a:rPr>
              <a:t>hellerstein@berkeley.edu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dirty="0">
                <a:hlinkClick r:id="rId2"/>
              </a:rPr>
              <a:t>Fernando.perez@Berkeley.edu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endParaRPr lang="en-US" sz="1600" dirty="0">
              <a:uFillTx/>
              <a:hlinkClick r:id="rId2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</a:pPr>
            <a:endParaRPr lang="en-US" sz="1600" dirty="0">
              <a:uFillTx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9872462" y="4305556"/>
            <a:ext cx="829309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11297141" y="4831542"/>
            <a:ext cx="0" cy="82930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9811502" y="6186102"/>
            <a:ext cx="829309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9219270" y="4831542"/>
            <a:ext cx="0" cy="82930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921752" y="3759277"/>
            <a:ext cx="5950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latin typeface="Times" charset="0"/>
                <a:ea typeface="Times" charset="0"/>
                <a:cs typeface="Times" charset="0"/>
              </a:rPr>
              <a:t>?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7582" y="5910873"/>
            <a:ext cx="1019117" cy="70347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6338" y="5758210"/>
            <a:ext cx="745864" cy="73714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79582" y="3876294"/>
            <a:ext cx="749289" cy="83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5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10-29 at 7.02.51 PM.png">
            <a:extLst>
              <a:ext uri="{FF2B5EF4-FFF2-40B4-BE49-F238E27FC236}">
                <a16:creationId xmlns:a16="http://schemas.microsoft.com/office/drawing/2014/main" id="{E4DEF1BA-7333-0140-A459-034EE67CE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113" y="3030970"/>
            <a:ext cx="10574687" cy="382703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-992003"/>
            <a:ext cx="10515600" cy="4351339"/>
          </a:xfrm>
        </p:spPr>
        <p:txBody>
          <a:bodyPr/>
          <a:lstStyle/>
          <a:p>
            <a:r>
              <a:rPr lang="en-US" dirty="0"/>
              <a:t>The process of transforming raw data to facilitate subsequent analysis</a:t>
            </a:r>
          </a:p>
          <a:p>
            <a:r>
              <a:rPr lang="en-US" dirty="0"/>
              <a:t>Data cleaning often addresses</a:t>
            </a:r>
          </a:p>
          <a:p>
            <a:pPr lvl="1"/>
            <a:r>
              <a:rPr lang="en-US" dirty="0"/>
              <a:t>structure / formatting</a:t>
            </a:r>
          </a:p>
          <a:p>
            <a:pPr lvl="1"/>
            <a:r>
              <a:rPr lang="en-US" dirty="0"/>
              <a:t>missing or corrupted values</a:t>
            </a:r>
          </a:p>
          <a:p>
            <a:pPr lvl="1"/>
            <a:r>
              <a:rPr lang="en-US" dirty="0"/>
              <a:t>unit conversion</a:t>
            </a:r>
          </a:p>
          <a:p>
            <a:pPr lvl="1"/>
            <a:r>
              <a:rPr lang="en-US" dirty="0"/>
              <a:t>encoding text as numbers</a:t>
            </a:r>
          </a:p>
          <a:p>
            <a:pPr lvl="1"/>
            <a:r>
              <a:rPr lang="en-US" dirty="0"/>
              <a:t>… </a:t>
            </a:r>
          </a:p>
          <a:p>
            <a:r>
              <a:rPr lang="en-US" dirty="0"/>
              <a:t>Sadly data cleaning is a big part of data science…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7125" y="-2237992"/>
            <a:ext cx="62405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/>
              <a:t>Data Cleaning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786845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423858" y="2751514"/>
            <a:ext cx="26211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/>
              <a:t>Data Cleaning</a:t>
            </a:r>
            <a:endParaRPr lang="en-US" sz="4000" dirty="0"/>
          </a:p>
        </p:txBody>
      </p:sp>
      <p:sp>
        <p:nvSpPr>
          <p:cNvPr id="7" name="Curved Down Arrow 6"/>
          <p:cNvSpPr/>
          <p:nvPr/>
        </p:nvSpPr>
        <p:spPr>
          <a:xfrm>
            <a:off x="3601475" y="849443"/>
            <a:ext cx="4374800" cy="1499016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urved Down Arrow 7"/>
          <p:cNvSpPr/>
          <p:nvPr/>
        </p:nvSpPr>
        <p:spPr>
          <a:xfrm rot="10800000">
            <a:off x="3601475" y="4509541"/>
            <a:ext cx="4374800" cy="1499016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976275" y="6457136"/>
            <a:ext cx="411362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mr-IN"/>
              <a:t>…</a:t>
            </a:r>
            <a:r>
              <a:rPr lang="en-US" dirty="0"/>
              <a:t> the infinite loop of data science.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B8632A-B74A-5345-9AD1-03A064CABCD6}"/>
              </a:ext>
            </a:extLst>
          </p:cNvPr>
          <p:cNvSpPr txBox="1"/>
          <p:nvPr/>
        </p:nvSpPr>
        <p:spPr>
          <a:xfrm>
            <a:off x="5225143" y="2737524"/>
            <a:ext cx="50522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769712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7622" y="2309000"/>
            <a:ext cx="12326007" cy="44016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process of </a:t>
            </a:r>
            <a:r>
              <a:rPr lang="en-US" b="1" dirty="0"/>
              <a:t>transforming</a:t>
            </a:r>
            <a:r>
              <a:rPr lang="en-US" dirty="0"/>
              <a:t>, </a:t>
            </a:r>
            <a:r>
              <a:rPr lang="en-US" b="1" dirty="0"/>
              <a:t>visualizing</a:t>
            </a:r>
            <a:r>
              <a:rPr lang="en-US" dirty="0"/>
              <a:t>, and </a:t>
            </a:r>
            <a:r>
              <a:rPr lang="en-US" b="1" dirty="0"/>
              <a:t>summarizing</a:t>
            </a:r>
            <a:r>
              <a:rPr lang="en-US" dirty="0"/>
              <a:t> data to: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Build/confirm understanding of the data and its provenance</a:t>
            </a:r>
          </a:p>
          <a:p>
            <a:pPr lvl="1"/>
            <a:r>
              <a:rPr lang="en-US" dirty="0"/>
              <a:t>Identify and address potential issues in the data</a:t>
            </a:r>
          </a:p>
          <a:p>
            <a:pPr lvl="1"/>
            <a:r>
              <a:rPr lang="en-US" dirty="0"/>
              <a:t>Inform the subsequent analysis</a:t>
            </a:r>
          </a:p>
          <a:p>
            <a:pPr lvl="1"/>
            <a:r>
              <a:rPr lang="en-US" dirty="0"/>
              <a:t>discover </a:t>
            </a:r>
            <a:r>
              <a:rPr lang="en-US" i="1" dirty="0"/>
              <a:t>potential</a:t>
            </a:r>
            <a:r>
              <a:rPr lang="en-US" dirty="0"/>
              <a:t> hypothesis </a:t>
            </a:r>
            <a:r>
              <a:rPr lang="mr-IN" dirty="0"/>
              <a:t>…</a:t>
            </a:r>
            <a:r>
              <a:rPr lang="en-US" dirty="0"/>
              <a:t> (be careful)</a:t>
            </a:r>
            <a:endParaRPr lang="en-US" b="1" dirty="0"/>
          </a:p>
          <a:p>
            <a:r>
              <a:rPr lang="en-US" b="1" dirty="0"/>
              <a:t>EDA is an open ended analysis</a:t>
            </a:r>
          </a:p>
          <a:p>
            <a:pPr lvl="1"/>
            <a:r>
              <a:rPr lang="en-US" dirty="0"/>
              <a:t>Be willing to find something surprising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0359" y="437634"/>
            <a:ext cx="9758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Exploratory Data Analysis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9311" y="716132"/>
            <a:ext cx="1317990" cy="58477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3200" dirty="0"/>
              <a:t>(EDA)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16167" y="1573372"/>
            <a:ext cx="4982454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i="1" dirty="0"/>
              <a:t>“Getting to know </a:t>
            </a:r>
            <a:r>
              <a:rPr lang="en-US" sz="2800" i="1"/>
              <a:t>the data”</a:t>
            </a:r>
          </a:p>
        </p:txBody>
      </p:sp>
    </p:spTree>
    <p:extLst>
      <p:ext uri="{BB962C8B-B14F-4D97-AF65-F5344CB8AC3E}">
        <p14:creationId xmlns:p14="http://schemas.microsoft.com/office/powerpoint/2010/main" val="1447415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Shape 472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229999" cy="7984273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Shape 473"/>
          <p:cNvSpPr txBox="1"/>
          <p:nvPr/>
        </p:nvSpPr>
        <p:spPr>
          <a:xfrm>
            <a:off x="7092176" y="5754030"/>
            <a:ext cx="5099824" cy="880946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  <a:effectLst>
            <a:softEdge rad="0"/>
          </a:effectLst>
        </p:spPr>
        <p:txBody>
          <a:bodyPr lIns="0" tIns="0" rIns="274320" bIns="0" anchor="ctr" anchorCtr="0">
            <a:noAutofit/>
          </a:bodyPr>
          <a:lstStyle/>
          <a:p>
            <a:pPr marL="39687" indent="-1587" algn="r">
              <a:buClr>
                <a:schemeClr val="dk1"/>
              </a:buClr>
              <a:buSzPct val="25000"/>
            </a:pPr>
            <a:r>
              <a:rPr lang="en-US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Data Analysis &amp; Statistics, Tukey 1965</a:t>
            </a:r>
          </a:p>
          <a:p>
            <a:pPr marL="39687" indent="-1587" algn="r">
              <a:buClr>
                <a:schemeClr val="dk1"/>
              </a:buClr>
              <a:buSzPct val="25000"/>
            </a:pPr>
            <a:r>
              <a:rPr lang="en-US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Image from LIFE Magazine</a:t>
            </a:r>
          </a:p>
        </p:txBody>
      </p:sp>
      <p:sp>
        <p:nvSpPr>
          <p:cNvPr id="5" name="Shape 473"/>
          <p:cNvSpPr txBox="1"/>
          <p:nvPr/>
        </p:nvSpPr>
        <p:spPr>
          <a:xfrm>
            <a:off x="5812971" y="462232"/>
            <a:ext cx="6379029" cy="4795567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  <a:effectLst>
            <a:softEdge rad="0"/>
          </a:effectLst>
        </p:spPr>
        <p:txBody>
          <a:bodyPr lIns="182880" tIns="0" rIns="274320" bIns="0" anchor="ctr" anchorCtr="0">
            <a:noAutofit/>
          </a:bodyPr>
          <a:lstStyle/>
          <a:p>
            <a:pPr marL="39687" indent="-1587">
              <a:buClr>
                <a:schemeClr val="dk1"/>
              </a:buClr>
              <a:buSzPct val="25000"/>
            </a:pPr>
            <a:r>
              <a:rPr lang="en-US" sz="3600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  <a:sym typeface="Arial"/>
              </a:rPr>
              <a:t>John Tukey</a:t>
            </a:r>
            <a:endParaRPr lang="en-US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  <a:sym typeface="Arial"/>
            </a:endParaRPr>
          </a:p>
          <a:p>
            <a:pPr marL="39687" indent="-1587">
              <a:buClr>
                <a:schemeClr val="dk1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  <a:sym typeface="Arial"/>
              </a:rPr>
              <a:t>Princeton Mathematician &amp; Statistician</a:t>
            </a:r>
            <a:endParaRPr lang="en-US" sz="2400" i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  <a:sym typeface="Arial"/>
            </a:endParaRPr>
          </a:p>
          <a:p>
            <a:pPr marL="39687" indent="-1587">
              <a:buClr>
                <a:schemeClr val="dk1"/>
              </a:buClr>
              <a:buSzPct val="25000"/>
            </a:pPr>
            <a:endParaRPr lang="en-US" sz="2800" i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  <a:sym typeface="Arial"/>
            </a:endParaRPr>
          </a:p>
          <a:p>
            <a:pPr marL="39687" indent="-1587">
              <a:buClr>
                <a:schemeClr val="dk1"/>
              </a:buClr>
              <a:buSzPct val="25000"/>
            </a:pPr>
            <a:r>
              <a:rPr lang="en-US" sz="2800" i="1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  <a:sym typeface="Arial"/>
              </a:rPr>
              <a:t>Introduced </a:t>
            </a:r>
          </a:p>
          <a:p>
            <a:pPr marL="552450" indent="-514350">
              <a:buClr>
                <a:schemeClr val="bg1"/>
              </a:buClr>
              <a:buSzPct val="100000"/>
              <a:buFont typeface="Wingdings" charset="2"/>
              <a:buChar char="Ø"/>
            </a:pPr>
            <a:r>
              <a:rPr lang="en-US" sz="2800" i="1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  <a:sym typeface="Arial"/>
              </a:rPr>
              <a:t>Fast Fourier Transform</a:t>
            </a:r>
          </a:p>
          <a:p>
            <a:pPr marL="552450" indent="-514350">
              <a:buClr>
                <a:schemeClr val="bg1"/>
              </a:buClr>
              <a:buSzPct val="100000"/>
              <a:buFont typeface="Wingdings" charset="2"/>
              <a:buChar char="Ø"/>
            </a:pPr>
            <a:r>
              <a:rPr lang="en-US" sz="2800" i="1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  <a:sym typeface="Arial"/>
              </a:rPr>
              <a:t>“Bit” : </a:t>
            </a:r>
            <a:r>
              <a:rPr lang="en-US" sz="2800" i="1" u="sng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  <a:sym typeface="Arial"/>
              </a:rPr>
              <a:t>bi</a:t>
            </a:r>
            <a:r>
              <a:rPr lang="en-US" sz="2800" i="1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  <a:sym typeface="Arial"/>
              </a:rPr>
              <a:t>nary dig</a:t>
            </a:r>
            <a:r>
              <a:rPr lang="en-US" sz="2800" i="1" u="sng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  <a:sym typeface="Arial"/>
              </a:rPr>
              <a:t>it</a:t>
            </a:r>
          </a:p>
          <a:p>
            <a:pPr marL="552450" indent="-514350">
              <a:buClr>
                <a:schemeClr val="bg1"/>
              </a:buClr>
              <a:buSzPct val="100000"/>
              <a:buFont typeface="Wingdings" charset="2"/>
              <a:buChar char="Ø"/>
            </a:pPr>
            <a:r>
              <a:rPr lang="en-US" sz="2800" b="1" i="1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  <a:sym typeface="Arial"/>
              </a:rPr>
              <a:t>Exploratory Data Analysis</a:t>
            </a:r>
            <a:endParaRPr lang="en-US" sz="2800" i="1" u="sng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  <a:sym typeface="Arial"/>
            </a:endParaRPr>
          </a:p>
          <a:p>
            <a:pPr marL="552450" indent="-514350">
              <a:buClr>
                <a:schemeClr val="bg1"/>
              </a:buClr>
              <a:buSzPct val="100000"/>
              <a:buFont typeface="Wingdings" charset="2"/>
              <a:buChar char="Ø"/>
            </a:pPr>
            <a:endParaRPr lang="en-US" sz="2800" i="1" u="sng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  <a:sym typeface="Arial"/>
            </a:endParaRPr>
          </a:p>
          <a:p>
            <a:pPr marL="38100">
              <a:buClr>
                <a:schemeClr val="bg1"/>
              </a:buClr>
              <a:buSzPct val="100000"/>
            </a:pPr>
            <a:r>
              <a:rPr lang="en-US" sz="3600" b="1" i="1" u="sng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  <a:sym typeface="Arial"/>
              </a:rPr>
              <a:t>Early Data Scientist</a:t>
            </a:r>
          </a:p>
        </p:txBody>
      </p:sp>
    </p:spTree>
    <p:extLst>
      <p:ext uri="{BB962C8B-B14F-4D97-AF65-F5344CB8AC3E}">
        <p14:creationId xmlns:p14="http://schemas.microsoft.com/office/powerpoint/2010/main" val="733657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509">
        <p:fade/>
      </p:transition>
    </mc:Choice>
    <mc:Fallback xmlns="">
      <p:transition spd="med" advTm="235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3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Shape 472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229999" cy="7984273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Shape 473"/>
          <p:cNvSpPr txBox="1"/>
          <p:nvPr/>
        </p:nvSpPr>
        <p:spPr>
          <a:xfrm>
            <a:off x="7130175" y="5696225"/>
            <a:ext cx="5099824" cy="880946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  <a:effectLst>
            <a:softEdge rad="0"/>
          </a:effectLst>
        </p:spPr>
        <p:txBody>
          <a:bodyPr lIns="0" tIns="0" rIns="274320" bIns="0" anchor="ctr" anchorCtr="0">
            <a:noAutofit/>
          </a:bodyPr>
          <a:lstStyle/>
          <a:p>
            <a:pPr marL="39687" indent="-1587" algn="r">
              <a:buClr>
                <a:schemeClr val="dk1"/>
              </a:buClr>
              <a:buSzPct val="25000"/>
            </a:pPr>
            <a:r>
              <a:rPr lang="en-US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Data Analysis &amp; Statistics, Tukey 1965</a:t>
            </a:r>
          </a:p>
          <a:p>
            <a:pPr marL="39687" indent="-1587" algn="r">
              <a:buClr>
                <a:schemeClr val="dk1"/>
              </a:buClr>
              <a:buSzPct val="25000"/>
            </a:pPr>
            <a:r>
              <a:rPr lang="en-US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Image from LIFE Magazine</a:t>
            </a:r>
          </a:p>
        </p:txBody>
      </p:sp>
      <p:sp>
        <p:nvSpPr>
          <p:cNvPr id="4" name="Shape 473"/>
          <p:cNvSpPr txBox="1"/>
          <p:nvPr/>
        </p:nvSpPr>
        <p:spPr>
          <a:xfrm>
            <a:off x="5812971" y="446049"/>
            <a:ext cx="6379029" cy="4259766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  <a:effectLst>
            <a:softEdge rad="0"/>
          </a:effectLst>
        </p:spPr>
        <p:txBody>
          <a:bodyPr lIns="182880" tIns="0" rIns="274320" bIns="0" anchor="ctr" anchorCtr="0">
            <a:noAutofit/>
          </a:bodyPr>
          <a:lstStyle/>
          <a:p>
            <a:pPr marL="39687" indent="-1587">
              <a:buClr>
                <a:schemeClr val="dk1"/>
              </a:buClr>
              <a:buSzPct val="25000"/>
            </a:pPr>
            <a:r>
              <a:rPr lang="en-US" sz="3600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EDA is like detective work </a:t>
            </a:r>
            <a:br>
              <a:rPr lang="en-US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</a:br>
            <a:endParaRPr lang="en-US" dirty="0">
              <a:solidFill>
                <a:schemeClr val="bg1"/>
              </a:solidFill>
              <a:latin typeface="News Gothic MT" charset="0"/>
              <a:ea typeface="News Gothic MT" charset="0"/>
              <a:cs typeface="News Gothic MT" charset="0"/>
              <a:sym typeface="Arial"/>
            </a:endParaRPr>
          </a:p>
          <a:p>
            <a:pPr marL="39687" indent="-1587">
              <a:buClr>
                <a:schemeClr val="dk1"/>
              </a:buClr>
              <a:buSzPct val="25000"/>
            </a:pPr>
            <a:r>
              <a:rPr lang="en-US" sz="2800" i="1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  <a:sym typeface="Arial"/>
              </a:rPr>
              <a:t>“Exploratory data analysis is an attitude, a state of flexibility, a willingness to look for those things that we believe are not there, as well as those that we believe to be there.” </a:t>
            </a:r>
          </a:p>
        </p:txBody>
      </p:sp>
    </p:spTree>
    <p:extLst>
      <p:ext uri="{BB962C8B-B14F-4D97-AF65-F5344CB8AC3E}">
        <p14:creationId xmlns:p14="http://schemas.microsoft.com/office/powerpoint/2010/main" val="8421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509">
        <p:fade/>
      </p:transition>
    </mc:Choice>
    <mc:Fallback xmlns="">
      <p:transition spd="med" advTm="23509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Shape 472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229999" cy="798427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hape 473"/>
          <p:cNvSpPr txBox="1"/>
          <p:nvPr/>
        </p:nvSpPr>
        <p:spPr>
          <a:xfrm>
            <a:off x="5640146" y="441065"/>
            <a:ext cx="6589853" cy="4878305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  <a:effectLst>
            <a:softEdge rad="0"/>
          </a:effectLst>
        </p:spPr>
        <p:txBody>
          <a:bodyPr lIns="182880" tIns="0" rIns="274320" bIns="0" anchor="ctr" anchorCtr="0">
            <a:noAutofit/>
          </a:bodyPr>
          <a:lstStyle/>
          <a:p>
            <a:pPr marL="39687" indent="-1587">
              <a:buClr>
                <a:schemeClr val="dk1"/>
              </a:buClr>
              <a:buSzPct val="25000"/>
            </a:pPr>
            <a:r>
              <a:rPr lang="en-US" sz="3600" b="1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50 Years of Data Science </a:t>
            </a:r>
          </a:p>
          <a:p>
            <a:pPr marL="39687" indent="-1587">
              <a:buClr>
                <a:schemeClr val="dk1"/>
              </a:buClr>
              <a:buSzPct val="25000"/>
            </a:pPr>
            <a:r>
              <a:rPr lang="en-US" sz="3600" b="1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D. </a:t>
            </a:r>
            <a:r>
              <a:rPr lang="en-US" sz="3600" b="1" dirty="0" err="1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Donoho</a:t>
            </a:r>
            <a:r>
              <a:rPr lang="en-US" sz="3600" b="1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, 2017</a:t>
            </a:r>
          </a:p>
          <a:p>
            <a:pPr marL="39687" indent="-1587">
              <a:buClr>
                <a:schemeClr val="dk1"/>
              </a:buClr>
              <a:buSzPct val="25000"/>
            </a:pPr>
            <a:endParaRPr lang="en-US" sz="3600" b="1" dirty="0">
              <a:solidFill>
                <a:schemeClr val="bg1"/>
              </a:solidFill>
              <a:latin typeface="News Gothic MT" charset="0"/>
              <a:ea typeface="News Gothic MT" charset="0"/>
              <a:cs typeface="News Gothic MT" charset="0"/>
              <a:sym typeface="Arial"/>
            </a:endParaRPr>
          </a:p>
          <a:p>
            <a:pPr marL="39687" indent="-1587">
              <a:buClr>
                <a:schemeClr val="dk1"/>
              </a:buClr>
              <a:buSzPct val="25000"/>
            </a:pPr>
            <a:r>
              <a:rPr lang="en-US" sz="2800" i="1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  <a:sym typeface="Arial"/>
              </a:rPr>
              <a:t>“More than 50 years ago, John Tukey called for a reformation of academic statistics. In ‘The Future of Data Analysis’, he pointed to the existence of an as-yet unrecognized science, whose subject of interest was learning from data, or ‘data analysis’… </a:t>
            </a:r>
          </a:p>
        </p:txBody>
      </p:sp>
      <p:sp>
        <p:nvSpPr>
          <p:cNvPr id="5" name="Shape 473">
            <a:extLst>
              <a:ext uri="{FF2B5EF4-FFF2-40B4-BE49-F238E27FC236}">
                <a16:creationId xmlns:a16="http://schemas.microsoft.com/office/drawing/2014/main" id="{C83BBDF2-0FA3-6049-8BF7-104382144E54}"/>
              </a:ext>
            </a:extLst>
          </p:cNvPr>
          <p:cNvSpPr txBox="1"/>
          <p:nvPr/>
        </p:nvSpPr>
        <p:spPr>
          <a:xfrm>
            <a:off x="3707174" y="6170764"/>
            <a:ext cx="8522825" cy="687236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  <a:effectLst>
            <a:softEdge rad="0"/>
          </a:effectLst>
        </p:spPr>
        <p:txBody>
          <a:bodyPr lIns="0" tIns="0" rIns="274320" bIns="0" anchor="ctr" anchorCtr="0">
            <a:noAutofit/>
          </a:bodyPr>
          <a:lstStyle/>
          <a:p>
            <a:pPr marL="39687" indent="-1587" algn="r">
              <a:buClr>
                <a:schemeClr val="dk1"/>
              </a:buClr>
              <a:buSzPct val="25000"/>
            </a:pPr>
            <a:r>
              <a:rPr lang="en-US" b="1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50 Years of Data Science – D. </a:t>
            </a:r>
            <a:r>
              <a:rPr lang="en-US" b="1" dirty="0" err="1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Donoho</a:t>
            </a:r>
            <a:endParaRPr lang="en-US" b="1" dirty="0">
              <a:solidFill>
                <a:schemeClr val="bg1"/>
              </a:solidFill>
              <a:latin typeface="News Gothic MT" charset="0"/>
              <a:ea typeface="News Gothic MT" charset="0"/>
              <a:cs typeface="News Gothic MT" charset="0"/>
              <a:sym typeface="Arial"/>
            </a:endParaRPr>
          </a:p>
          <a:p>
            <a:pPr marL="39687" indent="-1587" algn="r">
              <a:buClr>
                <a:schemeClr val="dk1"/>
              </a:buClr>
              <a:buSzPct val="25000"/>
            </a:pPr>
            <a:r>
              <a:rPr lang="en-US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  <a:hlinkClick r:id="rId4"/>
              </a:rPr>
              <a:t>https://www.tandfonline.com/doi/abs/10.1080/10618600.2017.1384734</a:t>
            </a:r>
            <a:r>
              <a:rPr lang="en-US" dirty="0">
                <a:solidFill>
                  <a:schemeClr val="bg1"/>
                </a:solidFill>
                <a:latin typeface="News Gothic MT" charset="0"/>
                <a:ea typeface="News Gothic MT" charset="0"/>
                <a:cs typeface="News Gothic MT" charset="0"/>
                <a:sym typeface="Arial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952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509">
        <p:fade/>
      </p:transition>
    </mc:Choice>
    <mc:Fallback xmlns="">
      <p:transition spd="med" advTm="23509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we look for?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742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Data Properties to Consider in EDA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71487" indent="-457200">
              <a:buFont typeface="Wingdings" charset="2"/>
              <a:buChar char="Ø"/>
            </a:pPr>
            <a:r>
              <a:rPr lang="en-US" b="1" dirty="0"/>
              <a:t>Structure -- </a:t>
            </a:r>
            <a:r>
              <a:rPr lang="en-US" i="1" dirty="0"/>
              <a:t>the “shape” of a data file</a:t>
            </a:r>
          </a:p>
          <a:p>
            <a:pPr marL="471487" indent="-457200">
              <a:buFont typeface="Wingdings" charset="2"/>
              <a:buChar char="Ø"/>
            </a:pPr>
            <a:r>
              <a:rPr lang="en-US" b="1" dirty="0"/>
              <a:t>Granularity -- </a:t>
            </a:r>
            <a:r>
              <a:rPr lang="en-US" i="1" dirty="0"/>
              <a:t>how fine/coarse is each datum</a:t>
            </a:r>
          </a:p>
          <a:p>
            <a:pPr marL="471487" indent="-457200"/>
            <a:r>
              <a:rPr lang="en-US" b="1" dirty="0"/>
              <a:t>Scope -- </a:t>
            </a:r>
            <a:r>
              <a:rPr lang="en-US" i="1" dirty="0"/>
              <a:t>how (in)complete is the data</a:t>
            </a:r>
          </a:p>
          <a:p>
            <a:pPr marL="471487" indent="-457200"/>
            <a:r>
              <a:rPr lang="en-US" b="1" dirty="0"/>
              <a:t>Temporality -- </a:t>
            </a:r>
            <a:r>
              <a:rPr lang="en-US" i="1" dirty="0"/>
              <a:t>how is the data situated in time</a:t>
            </a:r>
          </a:p>
          <a:p>
            <a:pPr marL="471487" indent="-457200">
              <a:buFont typeface="Wingdings" charset="2"/>
              <a:buChar char="Ø"/>
            </a:pPr>
            <a:r>
              <a:rPr lang="en-US" b="1" dirty="0"/>
              <a:t>Faithfulness -- </a:t>
            </a:r>
            <a:r>
              <a:rPr lang="en-US" i="1" dirty="0"/>
              <a:t>how well does the data capture “reality”</a:t>
            </a:r>
          </a:p>
        </p:txBody>
      </p:sp>
    </p:spTree>
    <p:extLst>
      <p:ext uri="{BB962C8B-B14F-4D97-AF65-F5344CB8AC3E}">
        <p14:creationId xmlns:p14="http://schemas.microsoft.com/office/powerpoint/2010/main" val="373038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838200" y="1749284"/>
            <a:ext cx="11618844" cy="6096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Data Properties to Consider in EDA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rgbClr val="7030A0"/>
                </a:solidFill>
              </a:rPr>
              <a:t>Structure -- </a:t>
            </a:r>
            <a:r>
              <a:rPr lang="en-US" i="1" dirty="0">
                <a:solidFill>
                  <a:srgbClr val="7030A0"/>
                </a:solidFill>
              </a:rPr>
              <a:t>the “shape” of a data file</a:t>
            </a:r>
          </a:p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Granularity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fine/coarse is each datum</a:t>
            </a:r>
          </a:p>
          <a:p>
            <a:pPr marL="471487" indent="-457200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Scope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(in)complete is the data</a:t>
            </a:r>
          </a:p>
          <a:p>
            <a:pPr marL="471487" indent="-457200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Temporality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is the data situated in time</a:t>
            </a:r>
          </a:p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Faithfulness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well does the data capture “reality”</a:t>
            </a:r>
          </a:p>
        </p:txBody>
      </p:sp>
    </p:spTree>
    <p:extLst>
      <p:ext uri="{BB962C8B-B14F-4D97-AF65-F5344CB8AC3E}">
        <p14:creationId xmlns:p14="http://schemas.microsoft.com/office/powerpoint/2010/main" val="796091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941" y="13252"/>
            <a:ext cx="10515600" cy="1325563"/>
          </a:xfrm>
        </p:spPr>
        <p:txBody>
          <a:bodyPr/>
          <a:lstStyle/>
          <a:p>
            <a:r>
              <a:rPr lang="en-US" dirty="0"/>
              <a:t>Rectangular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26" y="1161454"/>
            <a:ext cx="11552478" cy="5341776"/>
          </a:xfrm>
        </p:spPr>
        <p:txBody>
          <a:bodyPr>
            <a:normAutofit lnSpcReduction="10000"/>
          </a:bodyPr>
          <a:lstStyle/>
          <a:p>
            <a:pPr marL="14287" indent="0">
              <a:spcBef>
                <a:spcPts val="1200"/>
              </a:spcBef>
              <a:buNone/>
            </a:pPr>
            <a:r>
              <a:rPr lang="en-US" sz="2400" dirty="0"/>
              <a:t>We prefer rectangular data for data analysis (why?)</a:t>
            </a:r>
          </a:p>
          <a:p>
            <a:pPr marL="471487" indent="-457200">
              <a:spcBef>
                <a:spcPts val="1200"/>
              </a:spcBef>
              <a:buFont typeface="Wingdings" charset="2"/>
              <a:buChar char="Ø"/>
            </a:pPr>
            <a:r>
              <a:rPr lang="en-US" sz="2400" dirty="0"/>
              <a:t>Regular structures are easy manipulate and analyze</a:t>
            </a:r>
          </a:p>
          <a:p>
            <a:pPr marL="471487" indent="-457200">
              <a:spcBef>
                <a:spcPts val="1200"/>
              </a:spcBef>
              <a:buFont typeface="Wingdings" charset="2"/>
              <a:buChar char="Ø"/>
            </a:pPr>
            <a:r>
              <a:rPr lang="en-US" sz="2400" dirty="0"/>
              <a:t>A big part of data cleaning is about </a:t>
            </a:r>
            <a:br>
              <a:rPr lang="en-US" sz="2400" dirty="0"/>
            </a:br>
            <a:r>
              <a:rPr lang="en-US" sz="2400" dirty="0"/>
              <a:t>transforming data to be more rectangular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400" dirty="0"/>
          </a:p>
          <a:p>
            <a:pPr marL="0" indent="0">
              <a:spcBef>
                <a:spcPts val="1200"/>
              </a:spcBef>
              <a:buNone/>
            </a:pPr>
            <a:r>
              <a:rPr lang="en-US" sz="2400" dirty="0"/>
              <a:t>Two kinds of rectangular data: </a:t>
            </a:r>
            <a:r>
              <a:rPr lang="en-US" sz="2400" i="1" dirty="0"/>
              <a:t>Tables and Matrices 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400" dirty="0"/>
              <a:t>			(what are the differences?)</a:t>
            </a:r>
          </a:p>
          <a:p>
            <a:pPr lvl="1">
              <a:spcBef>
                <a:spcPts val="1200"/>
              </a:spcBef>
              <a:buFont typeface="+mj-lt"/>
              <a:buAutoNum type="arabicPeriod"/>
            </a:pPr>
            <a:r>
              <a:rPr lang="en-US" b="1" dirty="0"/>
              <a:t>Tables</a:t>
            </a:r>
            <a:r>
              <a:rPr lang="en-US" dirty="0"/>
              <a:t> (a.k.a. data-frames  in R/Python and relations in SQL)</a:t>
            </a:r>
          </a:p>
          <a:p>
            <a:pPr lvl="2">
              <a:spcBef>
                <a:spcPts val="1200"/>
              </a:spcBef>
            </a:pPr>
            <a:r>
              <a:rPr lang="en-US" dirty="0"/>
              <a:t>Named columns with different types</a:t>
            </a:r>
          </a:p>
          <a:p>
            <a:pPr lvl="2">
              <a:spcBef>
                <a:spcPts val="1200"/>
              </a:spcBef>
            </a:pPr>
            <a:r>
              <a:rPr lang="en-US" dirty="0"/>
              <a:t>Manipulated using data transformation languages (map, filter, group by, join, …)</a:t>
            </a:r>
          </a:p>
          <a:p>
            <a:pPr marL="914400" lvl="1" indent="-457200">
              <a:spcBef>
                <a:spcPts val="1200"/>
              </a:spcBef>
              <a:buFont typeface="+mj-lt"/>
              <a:buAutoNum type="arabicPeriod"/>
            </a:pPr>
            <a:r>
              <a:rPr lang="en-US" b="1" dirty="0"/>
              <a:t>Matrices</a:t>
            </a:r>
          </a:p>
          <a:p>
            <a:pPr lvl="2">
              <a:spcBef>
                <a:spcPts val="1200"/>
              </a:spcBef>
            </a:pPr>
            <a:r>
              <a:rPr lang="en-US" sz="1800" dirty="0"/>
              <a:t>Numeric data of the same type</a:t>
            </a:r>
          </a:p>
          <a:p>
            <a:pPr lvl="2">
              <a:spcBef>
                <a:spcPts val="1200"/>
              </a:spcBef>
            </a:pPr>
            <a:r>
              <a:rPr lang="en-US" sz="1800" dirty="0"/>
              <a:t>Manipulated using linear algebra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2173960"/>
              </p:ext>
            </p:extLst>
          </p:nvPr>
        </p:nvGraphicFramePr>
        <p:xfrm>
          <a:off x="9408836" y="1020711"/>
          <a:ext cx="2589160" cy="2157096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323645">
                  <a:extLst>
                    <a:ext uri="{9D8B030D-6E8A-4147-A177-3AD203B41FA5}">
                      <a16:colId xmlns:a16="http://schemas.microsoft.com/office/drawing/2014/main" val="204122827"/>
                    </a:ext>
                  </a:extLst>
                </a:gridCol>
                <a:gridCol w="323645">
                  <a:extLst>
                    <a:ext uri="{9D8B030D-6E8A-4147-A177-3AD203B41FA5}">
                      <a16:colId xmlns:a16="http://schemas.microsoft.com/office/drawing/2014/main" val="2840335580"/>
                    </a:ext>
                  </a:extLst>
                </a:gridCol>
                <a:gridCol w="323645">
                  <a:extLst>
                    <a:ext uri="{9D8B030D-6E8A-4147-A177-3AD203B41FA5}">
                      <a16:colId xmlns:a16="http://schemas.microsoft.com/office/drawing/2014/main" val="4016802263"/>
                    </a:ext>
                  </a:extLst>
                </a:gridCol>
                <a:gridCol w="323645">
                  <a:extLst>
                    <a:ext uri="{9D8B030D-6E8A-4147-A177-3AD203B41FA5}">
                      <a16:colId xmlns:a16="http://schemas.microsoft.com/office/drawing/2014/main" val="3776431533"/>
                    </a:ext>
                  </a:extLst>
                </a:gridCol>
                <a:gridCol w="323645">
                  <a:extLst>
                    <a:ext uri="{9D8B030D-6E8A-4147-A177-3AD203B41FA5}">
                      <a16:colId xmlns:a16="http://schemas.microsoft.com/office/drawing/2014/main" val="4241941389"/>
                    </a:ext>
                  </a:extLst>
                </a:gridCol>
                <a:gridCol w="323645">
                  <a:extLst>
                    <a:ext uri="{9D8B030D-6E8A-4147-A177-3AD203B41FA5}">
                      <a16:colId xmlns:a16="http://schemas.microsoft.com/office/drawing/2014/main" val="131465198"/>
                    </a:ext>
                  </a:extLst>
                </a:gridCol>
                <a:gridCol w="323645">
                  <a:extLst>
                    <a:ext uri="{9D8B030D-6E8A-4147-A177-3AD203B41FA5}">
                      <a16:colId xmlns:a16="http://schemas.microsoft.com/office/drawing/2014/main" val="447638417"/>
                    </a:ext>
                  </a:extLst>
                </a:gridCol>
                <a:gridCol w="323645">
                  <a:extLst>
                    <a:ext uri="{9D8B030D-6E8A-4147-A177-3AD203B41FA5}">
                      <a16:colId xmlns:a16="http://schemas.microsoft.com/office/drawing/2014/main" val="691741090"/>
                    </a:ext>
                  </a:extLst>
                </a:gridCol>
              </a:tblGrid>
              <a:tr h="359516"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95889967"/>
                  </a:ext>
                </a:extLst>
              </a:tr>
              <a:tr h="359516"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2996474"/>
                  </a:ext>
                </a:extLst>
              </a:tr>
              <a:tr h="359516"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3799561"/>
                  </a:ext>
                </a:extLst>
              </a:tr>
              <a:tr h="359516"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04878408"/>
                  </a:ext>
                </a:extLst>
              </a:tr>
              <a:tr h="359516"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/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16125834"/>
                  </a:ext>
                </a:extLst>
              </a:tr>
              <a:tr h="359516"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" b="0" i="0" dirty="0">
                        <a:latin typeface="Helvetica Neue Regular" charset="0"/>
                      </a:endParaRPr>
                    </a:p>
                  </a:txBody>
                  <a:tcPr marL="142088" marR="142088" marT="71044" marB="71044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648832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 rot="16200000">
            <a:off x="7964457" y="2055876"/>
            <a:ext cx="2299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Records/Rows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262957" y="189714"/>
            <a:ext cx="28809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Fields/Attributes/</a:t>
            </a:r>
            <a:br>
              <a:rPr lang="en-US" sz="2400" dirty="0"/>
            </a:br>
            <a:r>
              <a:rPr lang="en-US" sz="2400" dirty="0"/>
              <a:t>Features/Columns</a:t>
            </a:r>
          </a:p>
        </p:txBody>
      </p:sp>
    </p:spTree>
    <p:extLst>
      <p:ext uri="{BB962C8B-B14F-4D97-AF65-F5344CB8AC3E}">
        <p14:creationId xmlns:p14="http://schemas.microsoft.com/office/powerpoint/2010/main" val="539550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4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087372-3CAA-F94B-BA7C-DAD39CA4D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811717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5EC1ACA-D00E-C747-B5CA-50BD13293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291" y="2928940"/>
            <a:ext cx="10515600" cy="2852737"/>
          </a:xfrm>
        </p:spPr>
        <p:txBody>
          <a:bodyPr/>
          <a:lstStyle/>
          <a:p>
            <a:r>
              <a:rPr lang="en-US" dirty="0"/>
              <a:t>Last Week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B1F54-7705-804C-BC19-8D50FE47F874}"/>
              </a:ext>
            </a:extLst>
          </p:cNvPr>
          <p:cNvSpPr/>
          <p:nvPr/>
        </p:nvSpPr>
        <p:spPr>
          <a:xfrm>
            <a:off x="1751330" y="6356351"/>
            <a:ext cx="116395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www.nbcnews.com</a:t>
            </a:r>
            <a:r>
              <a:rPr lang="en-US" dirty="0"/>
              <a:t>/news/world/giant-pandas-are-no-longer-endangered-n643336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4CE4E72A-3FA8-2A4D-B645-00AD24C5BAF6}"/>
              </a:ext>
            </a:extLst>
          </p:cNvPr>
          <p:cNvSpPr/>
          <p:nvPr/>
        </p:nvSpPr>
        <p:spPr>
          <a:xfrm>
            <a:off x="8503456" y="1151511"/>
            <a:ext cx="3184989" cy="1777429"/>
          </a:xfrm>
          <a:prstGeom prst="wedgeRoundRectCallout">
            <a:avLst>
              <a:gd name="adj1" fmla="val -75995"/>
              <a:gd name="adj2" fmla="val 120882"/>
              <a:gd name="adj3" fmla="val 1666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Jupyter</a:t>
            </a:r>
            <a:r>
              <a:rPr lang="en-US" sz="2800" dirty="0"/>
              <a:t> Notebooks</a:t>
            </a:r>
          </a:p>
        </p:txBody>
      </p:sp>
    </p:spTree>
    <p:extLst>
      <p:ext uri="{BB962C8B-B14F-4D97-AF65-F5344CB8AC3E}">
        <p14:creationId xmlns:p14="http://schemas.microsoft.com/office/powerpoint/2010/main" val="329430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03A39D-1B86-1E4A-B781-D7A0709E9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these data files formatted?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E00298-7C63-0A4C-8D02-4E640C6617B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4886" y="1480920"/>
            <a:ext cx="6997776" cy="33487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EC1EB9-82D1-E44C-96D9-C56D4ABCE68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24765" y="3015568"/>
            <a:ext cx="6997776" cy="30374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DE5B11-3955-4C4F-A85C-EDE7F22D107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6990" y="4705210"/>
            <a:ext cx="8081210" cy="20269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E0423B-354A-4549-9240-B9FF686F80F2}"/>
              </a:ext>
            </a:extLst>
          </p:cNvPr>
          <p:cNvSpPr txBox="1"/>
          <p:nvPr/>
        </p:nvSpPr>
        <p:spPr>
          <a:xfrm>
            <a:off x="7367110" y="1480920"/>
            <a:ext cx="3414717" cy="95410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3200" dirty="0"/>
              <a:t>TSV</a:t>
            </a:r>
          </a:p>
          <a:p>
            <a:r>
              <a:rPr lang="en-US" sz="2400" dirty="0"/>
              <a:t>Tab separated values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7DEE4C-0B1D-F448-BA85-53C10B244CA2}"/>
              </a:ext>
            </a:extLst>
          </p:cNvPr>
          <p:cNvSpPr txBox="1"/>
          <p:nvPr/>
        </p:nvSpPr>
        <p:spPr>
          <a:xfrm>
            <a:off x="8422541" y="3011377"/>
            <a:ext cx="3153427" cy="1323439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3200" dirty="0"/>
              <a:t>CSV</a:t>
            </a:r>
          </a:p>
          <a:p>
            <a:r>
              <a:rPr lang="en-US" sz="2400" dirty="0"/>
              <a:t>Comma separated </a:t>
            </a:r>
            <a:br>
              <a:rPr lang="en-US" sz="2400" dirty="0"/>
            </a:br>
            <a:r>
              <a:rPr lang="en-US" sz="2400" dirty="0"/>
              <a:t>values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4B0900-B907-BC4B-85A6-382394CCACF6}"/>
              </a:ext>
            </a:extLst>
          </p:cNvPr>
          <p:cNvSpPr txBox="1"/>
          <p:nvPr/>
        </p:nvSpPr>
        <p:spPr>
          <a:xfrm>
            <a:off x="10113492" y="4317013"/>
            <a:ext cx="1247457" cy="58477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3200" dirty="0"/>
              <a:t>JSON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3FBB25-BA2E-8149-AEFA-70C7665BC9B6}"/>
              </a:ext>
            </a:extLst>
          </p:cNvPr>
          <p:cNvSpPr txBox="1"/>
          <p:nvPr/>
        </p:nvSpPr>
        <p:spPr>
          <a:xfrm>
            <a:off x="9961274" y="2458092"/>
            <a:ext cx="1950432" cy="954107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en-US" sz="2800" dirty="0"/>
              <a:t>Which is the best?</a:t>
            </a:r>
          </a:p>
        </p:txBody>
      </p:sp>
    </p:spTree>
    <p:extLst>
      <p:ext uri="{BB962C8B-B14F-4D97-AF65-F5344CB8AC3E}">
        <p14:creationId xmlns:p14="http://schemas.microsoft.com/office/powerpoint/2010/main" val="2132747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97261-2D0F-124A-B78F-2EFA192B2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87" y="0"/>
            <a:ext cx="11676220" cy="1325563"/>
          </a:xfrm>
        </p:spPr>
        <p:txBody>
          <a:bodyPr/>
          <a:lstStyle/>
          <a:p>
            <a:r>
              <a:rPr lang="en-US" dirty="0"/>
              <a:t>Comma and Tab Separated Values Files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FD3CFBB-E42D-E947-B40E-12B9E64F3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045" y="1325563"/>
            <a:ext cx="10515600" cy="5203574"/>
          </a:xfrm>
        </p:spPr>
        <p:txBody>
          <a:bodyPr>
            <a:normAutofit/>
          </a:bodyPr>
          <a:lstStyle/>
          <a:p>
            <a:r>
              <a:rPr lang="en-US" dirty="0"/>
              <a:t>Tabular data where</a:t>
            </a:r>
          </a:p>
          <a:p>
            <a:pPr lvl="1"/>
            <a:r>
              <a:rPr lang="en-US" dirty="0"/>
              <a:t>records are delimited by a </a:t>
            </a:r>
            <a:r>
              <a:rPr lang="en-US" i="1" dirty="0"/>
              <a:t>newline</a:t>
            </a:r>
            <a:r>
              <a:rPr lang="en-US" dirty="0"/>
              <a:t>: “\n”, “\r\n”</a:t>
            </a:r>
          </a:p>
          <a:p>
            <a:pPr lvl="1"/>
            <a:r>
              <a:rPr lang="en-US" dirty="0"/>
              <a:t>Fields are delimited by ‘,’ (comma) or ‘\t’ (tab)</a:t>
            </a:r>
          </a:p>
          <a:p>
            <a:r>
              <a:rPr lang="en-US" dirty="0"/>
              <a:t>Very Common! </a:t>
            </a:r>
          </a:p>
          <a:p>
            <a:r>
              <a:rPr lang="en-US" dirty="0"/>
              <a:t>Issues?</a:t>
            </a:r>
          </a:p>
          <a:p>
            <a:pPr lvl="1"/>
            <a:r>
              <a:rPr lang="en-US" dirty="0"/>
              <a:t>Commas, tabs </a:t>
            </a:r>
            <a:br>
              <a:rPr lang="en-US" dirty="0"/>
            </a:br>
            <a:r>
              <a:rPr lang="en-US" dirty="0"/>
              <a:t>in records</a:t>
            </a:r>
          </a:p>
          <a:p>
            <a:pPr lvl="1"/>
            <a:r>
              <a:rPr lang="en-US" dirty="0"/>
              <a:t>Quoting</a:t>
            </a:r>
          </a:p>
          <a:p>
            <a:pPr lvl="1"/>
            <a:r>
              <a:rPr lang="en-US" dirty="0"/>
              <a:t>…</a:t>
            </a:r>
          </a:p>
          <a:p>
            <a:pPr lvl="1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AD850B-37EA-8E43-85A7-4DD8E01D76B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04084" y="2779336"/>
            <a:ext cx="6997776" cy="33487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5A0948-090F-B642-A5DB-73339ED3A0C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54431" y="3700194"/>
            <a:ext cx="6997776" cy="303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1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 bldLvl="3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776" y="208380"/>
            <a:ext cx="10801350" cy="1325563"/>
          </a:xfrm>
        </p:spPr>
        <p:txBody>
          <a:bodyPr/>
          <a:lstStyle/>
          <a:p>
            <a:r>
              <a:rPr lang="en-US" dirty="0"/>
              <a:t>JavaScript Object Notation (JSON)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56E4576-B563-A445-8F8C-A2154D416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3757145"/>
            <a:ext cx="10515600" cy="2839335"/>
          </a:xfrm>
        </p:spPr>
        <p:txBody>
          <a:bodyPr>
            <a:normAutofit/>
          </a:bodyPr>
          <a:lstStyle/>
          <a:p>
            <a:r>
              <a:rPr lang="en-US" dirty="0"/>
              <a:t>Widely used file format for nested data</a:t>
            </a:r>
          </a:p>
          <a:p>
            <a:pPr lvl="1"/>
            <a:r>
              <a:rPr lang="en-US" dirty="0"/>
              <a:t>Natural maps to python dictionaries (many tools for loading)</a:t>
            </a:r>
          </a:p>
          <a:p>
            <a:pPr lvl="1"/>
            <a:r>
              <a:rPr lang="en-US" dirty="0"/>
              <a:t>Strict formatting ”quoting” addresses some issues in CSV/TSV</a:t>
            </a:r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Each record can have different fields</a:t>
            </a:r>
          </a:p>
          <a:p>
            <a:pPr lvl="1"/>
            <a:r>
              <a:rPr lang="en-US" dirty="0"/>
              <a:t>Nesting means records can contain records </a:t>
            </a:r>
            <a:r>
              <a:rPr lang="en-US" dirty="0">
                <a:sym typeface="Wingdings" pitchFamily="2" charset="2"/>
              </a:rPr>
              <a:t> complicated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1740B6-66ED-CC4E-88B7-AEEDD0592F4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6899" y="1313081"/>
            <a:ext cx="8081210" cy="202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359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4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3362" y="353332"/>
            <a:ext cx="11639550" cy="1325563"/>
          </a:xfrm>
        </p:spPr>
        <p:txBody>
          <a:bodyPr>
            <a:normAutofit/>
          </a:bodyPr>
          <a:lstStyle/>
          <a:p>
            <a:r>
              <a:rPr lang="en-US" dirty="0"/>
              <a:t>XML (another kind of nested data)</a:t>
            </a:r>
          </a:p>
        </p:txBody>
      </p:sp>
      <p:sp>
        <p:nvSpPr>
          <p:cNvPr id="274433" name="Rectangle 1"/>
          <p:cNvSpPr>
            <a:spLocks noGrp="1" noChangeArrowheads="1"/>
          </p:cNvSpPr>
          <p:nvPr>
            <p:ph idx="1"/>
          </p:nvPr>
        </p:nvSpPr>
        <p:spPr>
          <a:xfrm>
            <a:off x="753362" y="1420951"/>
            <a:ext cx="8721942" cy="5211762"/>
          </a:xfrm>
          <a:ln/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&lt;catalog&gt;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  &lt;plant type='a'&gt;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    &lt;common&gt;Bloodroot&lt;/common&gt;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    &lt;botanical&gt;</a:t>
            </a:r>
            <a:r>
              <a:rPr lang="en-US" sz="1600" dirty="0" err="1">
                <a:latin typeface="Courier"/>
                <a:cs typeface="Courier"/>
                <a:sym typeface="Monaco" charset="0"/>
              </a:rPr>
              <a:t>Sanguinaria</a:t>
            </a:r>
            <a:r>
              <a:rPr lang="en-US" sz="1600" dirty="0">
                <a:latin typeface="Courier"/>
                <a:cs typeface="Courier"/>
                <a:sym typeface="Monaco" charset="0"/>
              </a:rPr>
              <a:t> </a:t>
            </a:r>
            <a:r>
              <a:rPr lang="en-US" sz="1600" dirty="0" err="1">
                <a:latin typeface="Courier"/>
                <a:cs typeface="Courier"/>
                <a:sym typeface="Monaco" charset="0"/>
              </a:rPr>
              <a:t>canadensis</a:t>
            </a:r>
            <a:r>
              <a:rPr lang="en-US" sz="1600" dirty="0">
                <a:latin typeface="Courier"/>
                <a:cs typeface="Courier"/>
                <a:sym typeface="Monaco" charset="0"/>
              </a:rPr>
              <a:t>&lt;/botanical&gt;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    &lt;zone&gt;4&lt;/zone&gt;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    &lt;light&gt;Mostly Shady&lt;/light&gt;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    &lt;price&gt;2.44&lt;/price&gt;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    &lt;availability&gt;03/15/2006&lt;/availability&gt;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    &lt;description&gt;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	&lt;color&gt;white&lt;/color&gt;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	&lt;petals&gt;true&lt;/petals&gt;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    &lt;/description&gt;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    &lt;indoor&gt;true&lt;/indoor&gt;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  &lt;/plant&gt;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…</a:t>
            </a:r>
          </a:p>
          <a:p>
            <a:pPr marL="0" indent="0">
              <a:lnSpc>
                <a:spcPct val="110000"/>
              </a:lnSpc>
              <a:spcBef>
                <a:spcPts val="400"/>
              </a:spcBef>
              <a:buNone/>
            </a:pPr>
            <a:r>
              <a:rPr lang="en-US" sz="1600" dirty="0">
                <a:latin typeface="Courier"/>
                <a:cs typeface="Courier"/>
                <a:sym typeface="Monaco" charset="0"/>
              </a:rPr>
              <a:t>&lt;/catalog&gt;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8AE1AFE-3F0B-5B40-BE9A-8F1B273FE094}"/>
              </a:ext>
            </a:extLst>
          </p:cNvPr>
          <p:cNvGrpSpPr/>
          <p:nvPr/>
        </p:nvGrpSpPr>
        <p:grpSpPr>
          <a:xfrm>
            <a:off x="4922757" y="4492487"/>
            <a:ext cx="4211644" cy="619194"/>
            <a:chOff x="4922757" y="4492487"/>
            <a:chExt cx="4211644" cy="61919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1C7B347-6644-A64F-890F-290A38701F75}"/>
                </a:ext>
              </a:extLst>
            </p:cNvPr>
            <p:cNvSpPr txBox="1"/>
            <p:nvPr/>
          </p:nvSpPr>
          <p:spPr>
            <a:xfrm>
              <a:off x="5705257" y="4526906"/>
              <a:ext cx="3429144" cy="584775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Nested structure</a:t>
              </a:r>
            </a:p>
          </p:txBody>
        </p:sp>
        <p:sp>
          <p:nvSpPr>
            <p:cNvPr id="15" name="Left Arrow 14">
              <a:extLst>
                <a:ext uri="{FF2B5EF4-FFF2-40B4-BE49-F238E27FC236}">
                  <a16:creationId xmlns:a16="http://schemas.microsoft.com/office/drawing/2014/main" id="{6B3B34F2-F2E9-CC42-8C2A-F05BE8DC6EB4}"/>
                </a:ext>
              </a:extLst>
            </p:cNvPr>
            <p:cNvSpPr/>
            <p:nvPr/>
          </p:nvSpPr>
          <p:spPr>
            <a:xfrm rot="816306">
              <a:off x="4922757" y="4492487"/>
              <a:ext cx="569843" cy="424070"/>
            </a:xfrm>
            <a:prstGeom prst="leftArrow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FB39EEFE-03C3-3340-9511-D6FDDF03A61B}"/>
              </a:ext>
            </a:extLst>
          </p:cNvPr>
          <p:cNvSpPr txBox="1"/>
          <p:nvPr/>
        </p:nvSpPr>
        <p:spPr>
          <a:xfrm>
            <a:off x="5534482" y="5610587"/>
            <a:ext cx="6080511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dirty="0"/>
              <a:t>We will study XML later in the class</a:t>
            </a:r>
          </a:p>
        </p:txBody>
      </p:sp>
    </p:spTree>
    <p:extLst>
      <p:ext uri="{BB962C8B-B14F-4D97-AF65-F5344CB8AC3E}">
        <p14:creationId xmlns:p14="http://schemas.microsoft.com/office/powerpoint/2010/main" val="408075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3078" y="2328883"/>
            <a:ext cx="10515600" cy="4593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169.237.46.168 - - [26/Jan/2014:10:47:58 -0800] "GET /stat141/Winter04 HTTP/1.1" 301 328 "http://</a:t>
            </a:r>
            <a:r>
              <a:rPr lang="en-US" sz="2000" dirty="0" err="1">
                <a:latin typeface="Courier"/>
                <a:cs typeface="Courier"/>
              </a:rPr>
              <a:t>anson.ucdavis.edu</a:t>
            </a:r>
            <a:r>
              <a:rPr lang="en-US" sz="2000" dirty="0">
                <a:latin typeface="Courier"/>
                <a:cs typeface="Courier"/>
              </a:rPr>
              <a:t>/courses/"  </a:t>
            </a:r>
            <a:r>
              <a:rPr lang="pl-PL" sz="2000" dirty="0">
                <a:latin typeface="Courier"/>
                <a:cs typeface="Courier"/>
              </a:rPr>
              <a:t>"Mozilla/4.0 (</a:t>
            </a:r>
            <a:r>
              <a:rPr lang="pl-PL" sz="2000" dirty="0" err="1">
                <a:latin typeface="Courier"/>
                <a:cs typeface="Courier"/>
              </a:rPr>
              <a:t>compatible</a:t>
            </a:r>
            <a:r>
              <a:rPr lang="pl-PL" sz="2000" dirty="0">
                <a:latin typeface="Courier"/>
                <a:cs typeface="Courier"/>
              </a:rPr>
              <a:t>; MSIE 6.0; Windows NT 5.0; .NET CLR 1.1.4322)”</a:t>
            </a:r>
          </a:p>
          <a:p>
            <a:pPr marL="0" indent="0">
              <a:buNone/>
            </a:pPr>
            <a:endParaRPr lang="pl-PL" sz="20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pl-PL" sz="2000" dirty="0">
                <a:latin typeface="Courier"/>
                <a:cs typeface="Courier"/>
              </a:rPr>
              <a:t>169.237.6.168 - - [8/Jan/2014:10:47:58 -0800] "GET /stat141/Winter04/ HTTP/1.1" 200 2585 "</a:t>
            </a:r>
            <a:r>
              <a:rPr lang="pl-PL" sz="2000" dirty="0">
                <a:latin typeface="Courier"/>
                <a:cs typeface="Courier"/>
                <a:hlinkClick r:id="rId2"/>
              </a:rPr>
              <a:t>http://anson.ucdavis.edu/courses/</a:t>
            </a:r>
            <a:r>
              <a:rPr lang="pl-PL" sz="2000" dirty="0">
                <a:latin typeface="Courier"/>
                <a:cs typeface="Courier"/>
              </a:rPr>
              <a:t>" "Mozilla/4.0 (</a:t>
            </a:r>
            <a:r>
              <a:rPr lang="pl-PL" sz="2000" dirty="0" err="1">
                <a:latin typeface="Courier"/>
                <a:cs typeface="Courier"/>
              </a:rPr>
              <a:t>compatible</a:t>
            </a:r>
            <a:r>
              <a:rPr lang="pl-PL" sz="2000" dirty="0">
                <a:latin typeface="Courier"/>
                <a:cs typeface="Courier"/>
              </a:rPr>
              <a:t>; MSIE 6.0; Windows NT 5.0; .NET CLR 1.1.4322)"</a:t>
            </a:r>
            <a:endParaRPr lang="en-US" sz="20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pl-PL" sz="2000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519457"/>
            <a:ext cx="10801350" cy="1325563"/>
          </a:xfrm>
        </p:spPr>
        <p:txBody>
          <a:bodyPr/>
          <a:lstStyle/>
          <a:p>
            <a:r>
              <a:rPr lang="en-US" i="1" dirty="0"/>
              <a:t>Log data</a:t>
            </a:r>
          </a:p>
        </p:txBody>
      </p:sp>
      <p:sp>
        <p:nvSpPr>
          <p:cNvPr id="4" name="Rectangle 3"/>
          <p:cNvSpPr/>
          <p:nvPr/>
        </p:nvSpPr>
        <p:spPr>
          <a:xfrm>
            <a:off x="773077" y="2282845"/>
            <a:ext cx="10580723" cy="137522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8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8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73077" y="4066300"/>
            <a:ext cx="10580723" cy="1454440"/>
          </a:xfrm>
          <a:prstGeom prst="rect">
            <a:avLst/>
          </a:prstGeom>
          <a:solidFill>
            <a:srgbClr val="008000">
              <a:alpha val="3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663736" y="804538"/>
            <a:ext cx="4281714" cy="107721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3200" dirty="0"/>
              <a:t>Is this a </a:t>
            </a:r>
            <a:r>
              <a:rPr lang="en-US" sz="3200" dirty="0" err="1"/>
              <a:t>csv</a:t>
            </a:r>
            <a:r>
              <a:rPr lang="en-US" sz="3200" dirty="0"/>
              <a:t> file? </a:t>
            </a:r>
            <a:r>
              <a:rPr lang="en-US" sz="3200" dirty="0" err="1"/>
              <a:t>tsv</a:t>
            </a:r>
            <a:r>
              <a:rPr lang="en-US" sz="3200" dirty="0"/>
              <a:t>?</a:t>
            </a:r>
          </a:p>
          <a:p>
            <a:r>
              <a:rPr lang="en-US" sz="3200" dirty="0"/>
              <a:t>JSON/XML?</a:t>
            </a:r>
          </a:p>
        </p:txBody>
      </p:sp>
    </p:spTree>
    <p:extLst>
      <p:ext uri="{BB962C8B-B14F-4D97-AF65-F5344CB8AC3E}">
        <p14:creationId xmlns:p14="http://schemas.microsoft.com/office/powerpoint/2010/main" val="4101121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EF4396-9A0E-E94A-86CA-6647A07E3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8" y="1301526"/>
            <a:ext cx="11594192" cy="2852737"/>
          </a:xfrm>
        </p:spPr>
        <p:txBody>
          <a:bodyPr/>
          <a:lstStyle/>
          <a:p>
            <a:r>
              <a:rPr lang="en-US" dirty="0"/>
              <a:t>Data can be </a:t>
            </a:r>
            <a:r>
              <a:rPr lang="en-US" b="1" dirty="0"/>
              <a:t>split across files </a:t>
            </a:r>
            <a:r>
              <a:rPr lang="en-US" dirty="0"/>
              <a:t>and </a:t>
            </a:r>
            <a:r>
              <a:rPr lang="en-US" b="1" dirty="0"/>
              <a:t>reference other data</a:t>
            </a:r>
            <a:r>
              <a:rPr lang="en-US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3F7947-7AB0-BF45-8AE3-6BF5B65E00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30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Structure: Keys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090" y="1656173"/>
            <a:ext cx="6766135" cy="46504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Often data will reference other pieces of data</a:t>
            </a:r>
          </a:p>
          <a:p>
            <a:r>
              <a:rPr lang="en-US" b="1" dirty="0"/>
              <a:t>Primary key:</a:t>
            </a:r>
            <a:r>
              <a:rPr lang="en-US" dirty="0"/>
              <a:t> </a:t>
            </a:r>
            <a:r>
              <a:rPr lang="en-US" i="1" dirty="0"/>
              <a:t>the column or set of columns in a table that determine the values of the remaining columns</a:t>
            </a:r>
          </a:p>
          <a:p>
            <a:pPr lvl="1"/>
            <a:r>
              <a:rPr lang="en-US" dirty="0"/>
              <a:t>Primary keys are unique</a:t>
            </a:r>
          </a:p>
          <a:p>
            <a:pPr lvl="1"/>
            <a:r>
              <a:rPr lang="en-US" dirty="0"/>
              <a:t>Examples: SSN, </a:t>
            </a:r>
            <a:r>
              <a:rPr lang="en-US" dirty="0" err="1"/>
              <a:t>ProductIDs</a:t>
            </a:r>
            <a:r>
              <a:rPr lang="en-US" dirty="0"/>
              <a:t>, </a:t>
            </a:r>
            <a:r>
              <a:rPr lang="mr-IN" dirty="0"/>
              <a:t>…</a:t>
            </a:r>
            <a:endParaRPr lang="en-US" dirty="0"/>
          </a:p>
          <a:p>
            <a:r>
              <a:rPr lang="en-US" b="1" dirty="0"/>
              <a:t>Foreign keys:</a:t>
            </a:r>
            <a:r>
              <a:rPr lang="en-US" dirty="0"/>
              <a:t> the column or sets of columns that reference primary keys in other tables.</a:t>
            </a:r>
            <a:endParaRPr lang="en-US" b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7454017" y="444650"/>
          <a:ext cx="452091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69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69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 dirty="0" err="1"/>
                        <a:t>OrderNum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err="1"/>
                        <a:t>ProdID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Quantity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7624600" y="2377166"/>
          <a:ext cx="4350330" cy="11074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5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u="sng" dirty="0" err="1"/>
                        <a:t>OrderNum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err="1"/>
                        <a:t>CustID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171345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8/21/2017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281139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8/30/2017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9462926" y="3928804"/>
          <a:ext cx="2512004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56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 dirty="0" err="1"/>
                        <a:t>ProdID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235351" y="110078"/>
            <a:ext cx="1739579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dirty="0" err="1"/>
              <a:t>Purchases.csv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386033" y="3589274"/>
            <a:ext cx="158889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dirty="0" err="1"/>
              <a:t>Products.csv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621674" y="2037636"/>
            <a:ext cx="135325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dirty="0" err="1"/>
              <a:t>Orders.csv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9462926" y="5485525"/>
          <a:ext cx="2512004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56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 dirty="0" err="1"/>
                        <a:t>CustID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 err="1"/>
                        <a:t>Addr</a:t>
                      </a:r>
                      <a:endParaRPr lang="en-US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171345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Harmon..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281139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Main 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185658" y="5145992"/>
            <a:ext cx="178927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dirty="0" err="1"/>
              <a:t>Customers.csv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865145" y="1960363"/>
            <a:ext cx="1934620" cy="416803"/>
            <a:chOff x="7865145" y="1960363"/>
            <a:chExt cx="1934620" cy="416803"/>
          </a:xfrm>
        </p:grpSpPr>
        <p:sp>
          <p:nvSpPr>
            <p:cNvPr id="26" name="TextBox 25"/>
            <p:cNvSpPr txBox="1"/>
            <p:nvPr/>
          </p:nvSpPr>
          <p:spPr>
            <a:xfrm>
              <a:off x="7865145" y="1960363"/>
              <a:ext cx="1484702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Foreign Key</a:t>
              </a:r>
            </a:p>
          </p:txBody>
        </p:sp>
        <p:cxnSp>
          <p:nvCxnSpPr>
            <p:cNvPr id="28" name="Curved Connector 27"/>
            <p:cNvCxnSpPr>
              <a:stCxn id="26" idx="3"/>
              <a:endCxn id="5" idx="0"/>
            </p:cNvCxnSpPr>
            <p:nvPr/>
          </p:nvCxnSpPr>
          <p:spPr>
            <a:xfrm>
              <a:off x="9349847" y="2145029"/>
              <a:ext cx="449918" cy="232137"/>
            </a:xfrm>
            <a:prstGeom prst="curvedConnector2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7873161" y="4961326"/>
            <a:ext cx="1926604" cy="524199"/>
            <a:chOff x="7873161" y="4961326"/>
            <a:chExt cx="1926604" cy="524199"/>
          </a:xfrm>
        </p:grpSpPr>
        <p:sp>
          <p:nvSpPr>
            <p:cNvPr id="25" name="TextBox 24"/>
            <p:cNvSpPr txBox="1"/>
            <p:nvPr/>
          </p:nvSpPr>
          <p:spPr>
            <a:xfrm>
              <a:off x="7873161" y="4961326"/>
              <a:ext cx="1476686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Primary Key</a:t>
              </a:r>
            </a:p>
          </p:txBody>
        </p:sp>
        <p:cxnSp>
          <p:nvCxnSpPr>
            <p:cNvPr id="37" name="Straight Arrow Connector 36"/>
            <p:cNvCxnSpPr>
              <a:stCxn id="25" idx="3"/>
            </p:cNvCxnSpPr>
            <p:nvPr/>
          </p:nvCxnSpPr>
          <p:spPr>
            <a:xfrm>
              <a:off x="9349847" y="5145992"/>
              <a:ext cx="449918" cy="33953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223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Merging/joining data across tables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9378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D8B69F-4276-3244-A85B-FDC1817BB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two tables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691BB00-CBFA-404D-AD7E-1DD60594A3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33177" y="1611256"/>
          <a:ext cx="452091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69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69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 dirty="0" err="1"/>
                        <a:t>OrderNum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err="1"/>
                        <a:t>ProdID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NullFood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Towel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A6A9081-FB9B-0A40-A7BA-62502E0FBE9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893080" y="1611256"/>
          <a:ext cx="4350330" cy="11074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5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u="sng" dirty="0" err="1"/>
                        <a:t>OrderId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 err="1"/>
                        <a:t>Cust</a:t>
                      </a:r>
                      <a:r>
                        <a:rPr lang="en-US" u="none" dirty="0"/>
                        <a:t>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8/21/2017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Arthur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8/14/2017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50603D8-75DB-A44D-8001-CFFA602A5FB2}"/>
              </a:ext>
            </a:extLst>
          </p:cNvPr>
          <p:cNvSpPr txBox="1"/>
          <p:nvPr/>
        </p:nvSpPr>
        <p:spPr>
          <a:xfrm>
            <a:off x="5857821" y="1811033"/>
            <a:ext cx="431528" cy="707886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4000" dirty="0"/>
              <a:t>x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EDA5D36-9A7F-6748-9D7A-44ECB79ECB8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36309" y="3886210"/>
          <a:ext cx="9127104" cy="258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1116778224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363117625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23901791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 dirty="0" err="1"/>
                        <a:t>OrderNum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err="1"/>
                        <a:t>ProdID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OrderId</a:t>
                      </a:r>
                      <a:endParaRPr lang="en-US" dirty="0"/>
                    </a:p>
                  </a:txBody>
                  <a:tcPr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Cust</a:t>
                      </a:r>
                      <a:r>
                        <a:rPr lang="en-US" dirty="0"/>
                        <a:t> Name</a:t>
                      </a:r>
                    </a:p>
                  </a:txBody>
                  <a:tcPr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Joe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8/21/2017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Arthur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8/14/2017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5868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NullFood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Joe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8/21/2017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NullFood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Arthur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8/14/2017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9915687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Towel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Joe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8/21/2017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Towel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Arthur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8/14/2017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200878"/>
                  </a:ext>
                </a:extLst>
              </a:tr>
            </a:tbl>
          </a:graphicData>
        </a:graphic>
      </p:graphicFrame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E5AB7BD-CE71-FB4A-92D9-4C80A418BA29}"/>
              </a:ext>
            </a:extLst>
          </p:cNvPr>
          <p:cNvSpPr/>
          <p:nvPr/>
        </p:nvSpPr>
        <p:spPr>
          <a:xfrm>
            <a:off x="613117" y="3710353"/>
            <a:ext cx="1706879" cy="2954215"/>
          </a:xfrm>
          <a:prstGeom prst="round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2EF126-2C03-8A4A-9561-1C3E3ACFFDBC}"/>
              </a:ext>
            </a:extLst>
          </p:cNvPr>
          <p:cNvSpPr txBox="1"/>
          <p:nvPr/>
        </p:nvSpPr>
        <p:spPr>
          <a:xfrm>
            <a:off x="861370" y="3386819"/>
            <a:ext cx="127470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Left “key”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64BC98E-BE63-604E-B7E9-066D99E5259B}"/>
              </a:ext>
            </a:extLst>
          </p:cNvPr>
          <p:cNvGrpSpPr/>
          <p:nvPr/>
        </p:nvGrpSpPr>
        <p:grpSpPr>
          <a:xfrm>
            <a:off x="5179401" y="3373491"/>
            <a:ext cx="1706879" cy="3291077"/>
            <a:chOff x="5953125" y="3373491"/>
            <a:chExt cx="1706879" cy="3291077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8372DB0-E74F-3349-9DAB-3303152B510E}"/>
                </a:ext>
              </a:extLst>
            </p:cNvPr>
            <p:cNvSpPr/>
            <p:nvPr/>
          </p:nvSpPr>
          <p:spPr>
            <a:xfrm>
              <a:off x="5953125" y="3710353"/>
              <a:ext cx="1706879" cy="2954215"/>
            </a:xfrm>
            <a:prstGeom prst="roundRect">
              <a:avLst/>
            </a:prstGeom>
            <a:solidFill>
              <a:schemeClr val="accent6">
                <a:alpha val="2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35EB4B-8C10-BD49-B942-8954F84261B5}"/>
                </a:ext>
              </a:extLst>
            </p:cNvPr>
            <p:cNvSpPr txBox="1"/>
            <p:nvPr/>
          </p:nvSpPr>
          <p:spPr>
            <a:xfrm>
              <a:off x="6098487" y="3373491"/>
              <a:ext cx="1426994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Right “key”</a:t>
              </a:r>
            </a:p>
          </p:txBody>
        </p: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34C6F0-9E48-7548-ABCE-857134772B59}"/>
              </a:ext>
            </a:extLst>
          </p:cNvPr>
          <p:cNvCxnSpPr>
            <a:cxnSpLocks/>
          </p:cNvCxnSpPr>
          <p:nvPr/>
        </p:nvCxnSpPr>
        <p:spPr>
          <a:xfrm>
            <a:off x="181699" y="4818183"/>
            <a:ext cx="10117994" cy="0"/>
          </a:xfrm>
          <a:prstGeom prst="line">
            <a:avLst/>
          </a:prstGeom>
          <a:ln w="5715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8F71C78-B8F0-A048-BBA7-54AA0A39BF7C}"/>
              </a:ext>
            </a:extLst>
          </p:cNvPr>
          <p:cNvSpPr txBox="1"/>
          <p:nvPr/>
        </p:nvSpPr>
        <p:spPr>
          <a:xfrm>
            <a:off x="10328519" y="4581441"/>
            <a:ext cx="1980221" cy="156966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Drop rows that don’t match on the key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5CFD7EF-C704-7542-9A6C-5ABBE3E8281D}"/>
              </a:ext>
            </a:extLst>
          </p:cNvPr>
          <p:cNvCxnSpPr>
            <a:cxnSpLocks/>
          </p:cNvCxnSpPr>
          <p:nvPr/>
        </p:nvCxnSpPr>
        <p:spPr>
          <a:xfrm>
            <a:off x="181699" y="5199188"/>
            <a:ext cx="10117994" cy="0"/>
          </a:xfrm>
          <a:prstGeom prst="line">
            <a:avLst/>
          </a:prstGeom>
          <a:ln w="5715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67C7A26-6F66-974C-97F4-B329064B0BF9}"/>
              </a:ext>
            </a:extLst>
          </p:cNvPr>
          <p:cNvCxnSpPr>
            <a:cxnSpLocks/>
          </p:cNvCxnSpPr>
          <p:nvPr/>
        </p:nvCxnSpPr>
        <p:spPr>
          <a:xfrm>
            <a:off x="181699" y="5931887"/>
            <a:ext cx="10117994" cy="0"/>
          </a:xfrm>
          <a:prstGeom prst="line">
            <a:avLst/>
          </a:prstGeom>
          <a:ln w="5715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018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D8B69F-4276-3244-A85B-FDC1817BB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880" y="-1191602"/>
            <a:ext cx="10801350" cy="1325563"/>
          </a:xfrm>
        </p:spPr>
        <p:txBody>
          <a:bodyPr/>
          <a:lstStyle/>
          <a:p>
            <a:r>
              <a:rPr lang="en-US" dirty="0"/>
              <a:t>Joining two tables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691BB00-CBFA-404D-AD7E-1DD60594A3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26607" y="98979"/>
          <a:ext cx="452091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69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69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 dirty="0" err="1"/>
                        <a:t>OrderNum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err="1"/>
                        <a:t>ProdID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NullFood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Towel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A6A9081-FB9B-0A40-A7BA-62502E0FBE9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086510" y="98979"/>
          <a:ext cx="4350330" cy="11074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5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u="sng" dirty="0" err="1"/>
                        <a:t>OrderId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 err="1"/>
                        <a:t>Cust</a:t>
                      </a:r>
                      <a:r>
                        <a:rPr lang="en-US" u="none" dirty="0"/>
                        <a:t>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8/21/2017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Arthur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8/14/2017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50603D8-75DB-A44D-8001-CFFA602A5FB2}"/>
              </a:ext>
            </a:extLst>
          </p:cNvPr>
          <p:cNvSpPr txBox="1"/>
          <p:nvPr/>
        </p:nvSpPr>
        <p:spPr>
          <a:xfrm>
            <a:off x="6051251" y="298756"/>
            <a:ext cx="431528" cy="707886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4000" dirty="0"/>
              <a:t>x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EDA5D36-9A7F-6748-9D7A-44ECB79ECB8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29739" y="2069133"/>
          <a:ext cx="9127104" cy="258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1116778224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363117625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23901791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 dirty="0" err="1"/>
                        <a:t>OrderNum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err="1"/>
                        <a:t>ProdID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OrderId</a:t>
                      </a:r>
                      <a:endParaRPr lang="en-US" dirty="0"/>
                    </a:p>
                  </a:txBody>
                  <a:tcPr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Cust</a:t>
                      </a:r>
                      <a:r>
                        <a:rPr lang="en-US" dirty="0"/>
                        <a:t> Name</a:t>
                      </a:r>
                    </a:p>
                  </a:txBody>
                  <a:tcPr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Joe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8/21/2017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Arthur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8/14/2017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5868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NullFood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Joe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8/21/2017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NullFood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Arthur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8/14/2017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9915687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Towel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Joe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8/21/2017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Towel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Arthur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8/14/2017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200878"/>
                  </a:ext>
                </a:extLst>
              </a:tr>
            </a:tbl>
          </a:graphicData>
        </a:graphic>
      </p:graphicFrame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E5AB7BD-CE71-FB4A-92D9-4C80A418BA29}"/>
              </a:ext>
            </a:extLst>
          </p:cNvPr>
          <p:cNvSpPr/>
          <p:nvPr/>
        </p:nvSpPr>
        <p:spPr>
          <a:xfrm>
            <a:off x="806547" y="1893276"/>
            <a:ext cx="1706879" cy="2954215"/>
          </a:xfrm>
          <a:prstGeom prst="round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2EF126-2C03-8A4A-9561-1C3E3ACFFDBC}"/>
              </a:ext>
            </a:extLst>
          </p:cNvPr>
          <p:cNvSpPr txBox="1"/>
          <p:nvPr/>
        </p:nvSpPr>
        <p:spPr>
          <a:xfrm>
            <a:off x="1136445" y="1569742"/>
            <a:ext cx="127470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Left “key”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64BC98E-BE63-604E-B7E9-066D99E5259B}"/>
              </a:ext>
            </a:extLst>
          </p:cNvPr>
          <p:cNvGrpSpPr/>
          <p:nvPr/>
        </p:nvGrpSpPr>
        <p:grpSpPr>
          <a:xfrm>
            <a:off x="5372831" y="1569650"/>
            <a:ext cx="1706879" cy="3277841"/>
            <a:chOff x="5953125" y="3386727"/>
            <a:chExt cx="1706879" cy="3277841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8372DB0-E74F-3349-9DAB-3303152B510E}"/>
                </a:ext>
              </a:extLst>
            </p:cNvPr>
            <p:cNvSpPr/>
            <p:nvPr/>
          </p:nvSpPr>
          <p:spPr>
            <a:xfrm>
              <a:off x="5953125" y="3710353"/>
              <a:ext cx="1706879" cy="2954215"/>
            </a:xfrm>
            <a:prstGeom prst="roundRect">
              <a:avLst/>
            </a:prstGeom>
            <a:solidFill>
              <a:schemeClr val="accent6">
                <a:alpha val="2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35EB4B-8C10-BD49-B942-8954F84261B5}"/>
                </a:ext>
              </a:extLst>
            </p:cNvPr>
            <p:cNvSpPr txBox="1"/>
            <p:nvPr/>
          </p:nvSpPr>
          <p:spPr>
            <a:xfrm>
              <a:off x="6081659" y="3386727"/>
              <a:ext cx="1426994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Right “key”</a:t>
              </a:r>
            </a:p>
          </p:txBody>
        </p: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34C6F0-9E48-7548-ABCE-857134772B59}"/>
              </a:ext>
            </a:extLst>
          </p:cNvPr>
          <p:cNvCxnSpPr>
            <a:cxnSpLocks/>
          </p:cNvCxnSpPr>
          <p:nvPr/>
        </p:nvCxnSpPr>
        <p:spPr>
          <a:xfrm>
            <a:off x="375129" y="3001106"/>
            <a:ext cx="10117994" cy="0"/>
          </a:xfrm>
          <a:prstGeom prst="line">
            <a:avLst/>
          </a:prstGeom>
          <a:ln w="5715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8F71C78-B8F0-A048-BBA7-54AA0A39BF7C}"/>
              </a:ext>
            </a:extLst>
          </p:cNvPr>
          <p:cNvSpPr txBox="1"/>
          <p:nvPr/>
        </p:nvSpPr>
        <p:spPr>
          <a:xfrm>
            <a:off x="10521949" y="2764364"/>
            <a:ext cx="1980221" cy="156966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Drop rows that don’t match on the key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5CFD7EF-C704-7542-9A6C-5ABBE3E8281D}"/>
              </a:ext>
            </a:extLst>
          </p:cNvPr>
          <p:cNvCxnSpPr>
            <a:cxnSpLocks/>
          </p:cNvCxnSpPr>
          <p:nvPr/>
        </p:nvCxnSpPr>
        <p:spPr>
          <a:xfrm>
            <a:off x="375129" y="3382111"/>
            <a:ext cx="10117994" cy="0"/>
          </a:xfrm>
          <a:prstGeom prst="line">
            <a:avLst/>
          </a:prstGeom>
          <a:ln w="5715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67C7A26-6F66-974C-97F4-B329064B0BF9}"/>
              </a:ext>
            </a:extLst>
          </p:cNvPr>
          <p:cNvCxnSpPr>
            <a:cxnSpLocks/>
          </p:cNvCxnSpPr>
          <p:nvPr/>
        </p:nvCxnSpPr>
        <p:spPr>
          <a:xfrm>
            <a:off x="375129" y="4114810"/>
            <a:ext cx="10117994" cy="0"/>
          </a:xfrm>
          <a:prstGeom prst="line">
            <a:avLst/>
          </a:prstGeom>
          <a:ln w="5715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1EC566C6-89FF-874D-A2F1-ABF3E2C5FBE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84955" y="5134593"/>
          <a:ext cx="9127104" cy="147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1116778224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363117625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23901791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 dirty="0" err="1"/>
                        <a:t>OrderNum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err="1"/>
                        <a:t>ProdID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OrderId</a:t>
                      </a:r>
                      <a:endParaRPr lang="en-US" dirty="0"/>
                    </a:p>
                  </a:txBody>
                  <a:tcPr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Cust</a:t>
                      </a:r>
                      <a:r>
                        <a:rPr lang="en-US" dirty="0"/>
                        <a:t> Name</a:t>
                      </a:r>
                    </a:p>
                  </a:txBody>
                  <a:tcPr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Joe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8/21/2017</a:t>
                      </a:r>
                    </a:p>
                  </a:txBody>
                  <a:tcPr>
                    <a:solidFill>
                      <a:srgbClr val="D6E3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NullFood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Arthur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8/14/2017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9915687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Towel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Arthur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8/14/2017</a:t>
                      </a:r>
                    </a:p>
                  </a:txBody>
                  <a:tcPr>
                    <a:solidFill>
                      <a:srgbClr val="EBF2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200878"/>
                  </a:ext>
                </a:extLst>
              </a:tr>
            </a:tbl>
          </a:graphicData>
        </a:graphic>
      </p:graphicFrame>
      <p:sp>
        <p:nvSpPr>
          <p:cNvPr id="2" name="Right Arrow 1">
            <a:extLst>
              <a:ext uri="{FF2B5EF4-FFF2-40B4-BE49-F238E27FC236}">
                <a16:creationId xmlns:a16="http://schemas.microsoft.com/office/drawing/2014/main" id="{3172FB04-90F0-344B-AA88-9EB8DC8AF497}"/>
              </a:ext>
            </a:extLst>
          </p:cNvPr>
          <p:cNvSpPr/>
          <p:nvPr/>
        </p:nvSpPr>
        <p:spPr>
          <a:xfrm>
            <a:off x="1136445" y="5512487"/>
            <a:ext cx="895555" cy="69523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141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769710-3B73-7E41-8A5E-5FAE83888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and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283336-0DF2-314C-9BAD-AB1046423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Reviewed </a:t>
            </a:r>
            <a:r>
              <a:rPr lang="en-US" dirty="0" err="1"/>
              <a:t>Jupyter</a:t>
            </a:r>
            <a:r>
              <a:rPr lang="en-US" dirty="0"/>
              <a:t> Notebook Environment</a:t>
            </a:r>
          </a:p>
          <a:p>
            <a:r>
              <a:rPr lang="en-US" dirty="0"/>
              <a:t>Introduced </a:t>
            </a:r>
            <a:r>
              <a:rPr lang="en-US" dirty="0" err="1"/>
              <a:t>DataFrame</a:t>
            </a:r>
            <a:r>
              <a:rPr lang="en-US" dirty="0"/>
              <a:t> concepts</a:t>
            </a:r>
          </a:p>
          <a:p>
            <a:pPr lvl="1"/>
            <a:r>
              <a:rPr lang="en-US" b="1" dirty="0"/>
              <a:t>Series:</a:t>
            </a:r>
            <a:r>
              <a:rPr lang="en-US" dirty="0"/>
              <a:t> A named column of data with an index</a:t>
            </a:r>
          </a:p>
          <a:p>
            <a:pPr lvl="1"/>
            <a:r>
              <a:rPr lang="en-US" b="1" dirty="0"/>
              <a:t>Indexes: </a:t>
            </a:r>
            <a:r>
              <a:rPr lang="en-US" dirty="0"/>
              <a:t>The mapping from keys to rows</a:t>
            </a:r>
          </a:p>
          <a:p>
            <a:pPr lvl="1"/>
            <a:r>
              <a:rPr lang="en-US" b="1" dirty="0" err="1"/>
              <a:t>DataFrame</a:t>
            </a:r>
            <a:r>
              <a:rPr lang="en-US" b="1" dirty="0"/>
              <a:t>:</a:t>
            </a:r>
            <a:r>
              <a:rPr lang="en-US" dirty="0"/>
              <a:t> collection of series with common index</a:t>
            </a:r>
          </a:p>
          <a:p>
            <a:r>
              <a:rPr lang="en-US" dirty="0" err="1"/>
              <a:t>Dataframe</a:t>
            </a:r>
            <a:r>
              <a:rPr lang="en-US" dirty="0"/>
              <a:t> access methods</a:t>
            </a:r>
          </a:p>
          <a:p>
            <a:pPr lvl="1"/>
            <a:r>
              <a:rPr lang="en-US" b="1" dirty="0"/>
              <a:t>Filtering</a:t>
            </a:r>
            <a:r>
              <a:rPr lang="en-US" dirty="0"/>
              <a:t> on predicates and </a:t>
            </a:r>
            <a:r>
              <a:rPr lang="en-US" b="1" dirty="0"/>
              <a:t>slicing</a:t>
            </a:r>
          </a:p>
          <a:p>
            <a:pPr lvl="1"/>
            <a:r>
              <a:rPr lang="en-US" b="1" dirty="0" err="1"/>
              <a:t>df.loc</a:t>
            </a:r>
            <a:r>
              <a:rPr lang="en-US" dirty="0"/>
              <a:t>: location by index label</a:t>
            </a:r>
          </a:p>
          <a:p>
            <a:pPr lvl="1"/>
            <a:r>
              <a:rPr lang="en-US" b="1" dirty="0" err="1"/>
              <a:t>df.iloc</a:t>
            </a:r>
            <a:r>
              <a:rPr lang="en-US" dirty="0"/>
              <a:t>: location by integer address</a:t>
            </a:r>
          </a:p>
          <a:p>
            <a:pPr lvl="1"/>
            <a:r>
              <a:rPr lang="en-US" b="1" dirty="0" err="1"/>
              <a:t>groupby</a:t>
            </a:r>
            <a:r>
              <a:rPr lang="en-US" dirty="0"/>
              <a:t> &amp; </a:t>
            </a:r>
            <a:r>
              <a:rPr lang="en-US" b="1" dirty="0"/>
              <a:t>pivot</a:t>
            </a:r>
            <a:r>
              <a:rPr lang="en-US" dirty="0"/>
              <a:t> (we will review these again today)</a:t>
            </a:r>
          </a:p>
        </p:txBody>
      </p:sp>
    </p:spTree>
    <p:extLst>
      <p:ext uri="{BB962C8B-B14F-4D97-AF65-F5344CB8AC3E}">
        <p14:creationId xmlns:p14="http://schemas.microsoft.com/office/powerpoint/2010/main" val="253524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4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47CEF4-3BE2-FC40-BBEF-235A3BC4E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606018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694" y="-119059"/>
            <a:ext cx="10515600" cy="2852737"/>
          </a:xfrm>
        </p:spPr>
        <p:txBody>
          <a:bodyPr>
            <a:normAutofit/>
          </a:bodyPr>
          <a:lstStyle/>
          <a:p>
            <a:r>
              <a:rPr lang="en-US" sz="7200" dirty="0"/>
              <a:t>Pandas </a:t>
            </a:r>
            <a:br>
              <a:rPr lang="en-US" sz="7200" dirty="0"/>
            </a:br>
            <a:r>
              <a:rPr lang="en-US" sz="7200" dirty="0"/>
              <a:t>Merge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276678" y="2740485"/>
            <a:ext cx="10515600" cy="1500187"/>
          </a:xfrm>
        </p:spPr>
        <p:txBody>
          <a:bodyPr>
            <a:normAutofit/>
          </a:bodyPr>
          <a:lstStyle/>
          <a:p>
            <a:r>
              <a:rPr lang="en-US" sz="3200" dirty="0"/>
              <a:t>Demo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8CE74C-9880-B44C-8AE5-15D86D6B70EA}"/>
              </a:ext>
            </a:extLst>
          </p:cNvPr>
          <p:cNvSpPr/>
          <p:nvPr/>
        </p:nvSpPr>
        <p:spPr>
          <a:xfrm>
            <a:off x="1089476" y="6375497"/>
            <a:ext cx="109882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www.popsci.com</a:t>
            </a:r>
            <a:r>
              <a:rPr lang="en-US" dirty="0">
                <a:solidFill>
                  <a:schemeClr val="bg1"/>
                </a:solidFill>
              </a:rPr>
              <a:t>/pandas-have-cute-markings-because-their-food-supply-sucks</a:t>
            </a:r>
          </a:p>
        </p:txBody>
      </p:sp>
    </p:spTree>
    <p:extLst>
      <p:ext uri="{BB962C8B-B14F-4D97-AF65-F5344CB8AC3E}">
        <p14:creationId xmlns:p14="http://schemas.microsoft.com/office/powerpoint/2010/main" val="1815533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986" y="0"/>
            <a:ext cx="10515600" cy="1325563"/>
          </a:xfrm>
        </p:spPr>
        <p:txBody>
          <a:bodyPr/>
          <a:lstStyle/>
          <a:p>
            <a:r>
              <a:rPr lang="en-US" dirty="0"/>
              <a:t>Questions to ask about </a:t>
            </a:r>
            <a:r>
              <a:rPr lang="en-US" b="1" i="1" dirty="0"/>
              <a:t>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0262"/>
            <a:ext cx="11195957" cy="5767738"/>
          </a:xfrm>
        </p:spPr>
        <p:txBody>
          <a:bodyPr>
            <a:normAutofit lnSpcReduction="10000"/>
          </a:bodyPr>
          <a:lstStyle/>
          <a:p>
            <a:pPr marL="471487" indent="-457200">
              <a:buFont typeface="Wingdings" charset="2"/>
              <a:buChar char="Ø"/>
            </a:pPr>
            <a:r>
              <a:rPr lang="en-US" dirty="0"/>
              <a:t>Are the data in a standard format or encoding?</a:t>
            </a:r>
          </a:p>
          <a:p>
            <a:pPr marL="928687" lvl="1" indent="-457200">
              <a:buFont typeface="Wingdings" charset="2"/>
              <a:buChar char="Ø"/>
            </a:pPr>
            <a:r>
              <a:rPr lang="en-US" b="1" dirty="0"/>
              <a:t>Tabular data:</a:t>
            </a:r>
            <a:r>
              <a:rPr lang="en-US" dirty="0"/>
              <a:t> CSV, TSV, Excel, SQL</a:t>
            </a:r>
          </a:p>
          <a:p>
            <a:pPr marL="928687" lvl="1" indent="-457200">
              <a:buFont typeface="Wingdings" charset="2"/>
              <a:buChar char="Ø"/>
            </a:pPr>
            <a:r>
              <a:rPr lang="en-US" b="1" dirty="0"/>
              <a:t>Nested data:</a:t>
            </a:r>
            <a:r>
              <a:rPr lang="en-US" dirty="0"/>
              <a:t> JSON or XML</a:t>
            </a:r>
          </a:p>
          <a:p>
            <a:pPr marL="471487" indent="-457200">
              <a:buFont typeface="Wingdings" charset="2"/>
              <a:buChar char="Ø"/>
            </a:pPr>
            <a:r>
              <a:rPr lang="en-US" dirty="0"/>
              <a:t>Are the data organized in “records”?</a:t>
            </a:r>
          </a:p>
          <a:p>
            <a:pPr marL="928687" lvl="1" indent="-457200">
              <a:buFont typeface="Wingdings" charset="2"/>
              <a:buChar char="Ø"/>
            </a:pPr>
            <a:r>
              <a:rPr lang="en-US" dirty="0"/>
              <a:t>No: Can we define records by parsing the data?</a:t>
            </a:r>
          </a:p>
          <a:p>
            <a:pPr marL="471487" indent="-457200"/>
            <a:r>
              <a:rPr lang="en-US" dirty="0"/>
              <a:t>Are the data nested? (records contained within records</a:t>
            </a:r>
            <a:r>
              <a:rPr lang="mr-IN" dirty="0"/>
              <a:t>…</a:t>
            </a:r>
            <a:r>
              <a:rPr lang="en-US" dirty="0"/>
              <a:t>)</a:t>
            </a:r>
          </a:p>
          <a:p>
            <a:pPr marL="928687" lvl="1" indent="-457200">
              <a:buFont typeface="Wingdings" charset="2"/>
              <a:buChar char="Ø"/>
            </a:pPr>
            <a:r>
              <a:rPr lang="en-US" dirty="0"/>
              <a:t>Yes: Can we reasonably un-nest the data?</a:t>
            </a:r>
          </a:p>
          <a:p>
            <a:pPr marL="471487" indent="-457200"/>
            <a:r>
              <a:rPr lang="en-US" dirty="0"/>
              <a:t>Does the data reference other data?</a:t>
            </a:r>
          </a:p>
          <a:p>
            <a:pPr marL="928687" lvl="1"/>
            <a:r>
              <a:rPr lang="en-US" dirty="0"/>
              <a:t>Yes: can we join/merge the data</a:t>
            </a:r>
          </a:p>
          <a:p>
            <a:pPr marL="471487" indent="-457200">
              <a:buFont typeface="Wingdings" charset="2"/>
              <a:buChar char="Ø"/>
            </a:pPr>
            <a:r>
              <a:rPr lang="en-US" dirty="0"/>
              <a:t>What are the fields in each record?</a:t>
            </a:r>
          </a:p>
          <a:p>
            <a:pPr marL="928687" lvl="1" indent="-457200">
              <a:buFont typeface="Wingdings" charset="2"/>
              <a:buChar char="Ø"/>
            </a:pPr>
            <a:r>
              <a:rPr lang="en-US" dirty="0"/>
              <a:t>How are they encoded?  (e.g., strings, numbers, binary, dates </a:t>
            </a:r>
            <a:r>
              <a:rPr lang="mr-IN" dirty="0"/>
              <a:t>…</a:t>
            </a:r>
            <a:r>
              <a:rPr lang="en-US" dirty="0"/>
              <a:t>)</a:t>
            </a:r>
          </a:p>
          <a:p>
            <a:pPr marL="928687" lvl="1"/>
            <a:r>
              <a:rPr lang="en-US" dirty="0"/>
              <a:t>What is the type of the data?</a:t>
            </a:r>
          </a:p>
        </p:txBody>
      </p:sp>
    </p:spTree>
    <p:extLst>
      <p:ext uri="{BB962C8B-B14F-4D97-AF65-F5344CB8AC3E}">
        <p14:creationId xmlns:p14="http://schemas.microsoft.com/office/powerpoint/2010/main" val="901870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260" y="155076"/>
            <a:ext cx="3794432" cy="1325563"/>
          </a:xfrm>
        </p:spPr>
        <p:txBody>
          <a:bodyPr/>
          <a:lstStyle/>
          <a:p>
            <a:r>
              <a:rPr lang="en-US" dirty="0"/>
              <a:t>Kinds of 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136369" y="1916346"/>
            <a:ext cx="2531165" cy="887896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Quantitative Data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128390" y="1597137"/>
            <a:ext cx="2531165" cy="887896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Categorical Data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637521" y="3001410"/>
            <a:ext cx="1490869" cy="887896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Ordinal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395279" y="3000655"/>
            <a:ext cx="1490869" cy="887896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Nominal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283245" y="296124"/>
            <a:ext cx="1924859" cy="887896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/>
              <a:t>Data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9281" y="3882132"/>
            <a:ext cx="2068195" cy="193899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000" b="1" dirty="0"/>
              <a:t>Examples: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Price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Quantity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Temperature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Date</a:t>
            </a:r>
          </a:p>
          <a:p>
            <a:pPr marL="285750" indent="-285750">
              <a:buFont typeface="Arial" charset="0"/>
              <a:buChar char="•"/>
            </a:pPr>
            <a:r>
              <a:rPr lang="mr-IN" sz="2000" dirty="0"/>
              <a:t>…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457023" y="2970997"/>
            <a:ext cx="3889859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Numbers with meaning ratios or intervals.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19888" y="5102709"/>
            <a:ext cx="2811988" cy="1323439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000" b="1" dirty="0"/>
              <a:t>Examples: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Preferences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Level of education</a:t>
            </a:r>
          </a:p>
          <a:p>
            <a:pPr marL="285750" indent="-285750">
              <a:buFont typeface="Arial" charset="0"/>
              <a:buChar char="•"/>
            </a:pPr>
            <a:r>
              <a:rPr lang="mr-IN" sz="2000" dirty="0"/>
              <a:t>…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9036722" y="5102709"/>
            <a:ext cx="2719014" cy="193899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000" b="1" dirty="0"/>
              <a:t>Examples: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Political Affiliation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Product Type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Cal Id</a:t>
            </a:r>
          </a:p>
          <a:p>
            <a:pPr marL="285750" indent="-285750">
              <a:buFont typeface="Arial" charset="0"/>
              <a:buChar char="•"/>
            </a:pPr>
            <a:r>
              <a:rPr lang="mr-IN" sz="2000" dirty="0"/>
              <a:t>…</a:t>
            </a:r>
            <a:endParaRPr lang="en-US" sz="2000" dirty="0"/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4438025" y="3978086"/>
            <a:ext cx="3889859" cy="101566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Categories with orders but no consistent meaning if magnitudes or intervals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251931" y="4121434"/>
            <a:ext cx="3889859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Categories with no </a:t>
            </a:r>
          </a:p>
          <a:p>
            <a:pPr algn="ctr"/>
            <a:r>
              <a:rPr lang="en-US" sz="2000" dirty="0"/>
              <a:t>specific ordering.</a:t>
            </a:r>
          </a:p>
        </p:txBody>
      </p:sp>
      <p:cxnSp>
        <p:nvCxnSpPr>
          <p:cNvPr id="19" name="Straight Arrow Connector 18"/>
          <p:cNvCxnSpPr>
            <a:stCxn id="10" idx="2"/>
            <a:endCxn id="4" idx="0"/>
          </p:cNvCxnSpPr>
          <p:nvPr/>
        </p:nvCxnSpPr>
        <p:spPr>
          <a:xfrm flipH="1">
            <a:off x="2401952" y="1184020"/>
            <a:ext cx="1843723" cy="732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2"/>
            <a:endCxn id="5" idx="1"/>
          </p:cNvCxnSpPr>
          <p:nvPr/>
        </p:nvCxnSpPr>
        <p:spPr>
          <a:xfrm>
            <a:off x="4245675" y="1184020"/>
            <a:ext cx="2882715" cy="857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5" idx="2"/>
            <a:endCxn id="6" idx="0"/>
          </p:cNvCxnSpPr>
          <p:nvPr/>
        </p:nvCxnSpPr>
        <p:spPr>
          <a:xfrm flipH="1">
            <a:off x="6382956" y="2485033"/>
            <a:ext cx="2011017" cy="5163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2"/>
            <a:endCxn id="7" idx="0"/>
          </p:cNvCxnSpPr>
          <p:nvPr/>
        </p:nvCxnSpPr>
        <p:spPr>
          <a:xfrm>
            <a:off x="8393973" y="2485033"/>
            <a:ext cx="1746741" cy="515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7479969" y="293404"/>
            <a:ext cx="4558747" cy="92333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Note that data categorical data can also be numbers and quantitative data may be stored as strings.</a:t>
            </a:r>
          </a:p>
        </p:txBody>
      </p:sp>
    </p:spTree>
    <p:extLst>
      <p:ext uri="{BB962C8B-B14F-4D97-AF65-F5344CB8AC3E}">
        <p14:creationId xmlns:p14="http://schemas.microsoft.com/office/powerpoint/2010/main" val="223476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1" grpId="0"/>
      <p:bldP spid="13" grpId="0"/>
      <p:bldP spid="14" grpId="0"/>
      <p:bldP spid="15" grpId="0"/>
      <p:bldP spid="16" grpId="0"/>
      <p:bldP spid="17" grpId="0"/>
      <p:bldP spid="4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6791"/>
            <a:ext cx="10515600" cy="1325563"/>
          </a:xfrm>
        </p:spPr>
        <p:txBody>
          <a:bodyPr/>
          <a:lstStyle/>
          <a:p>
            <a:r>
              <a:rPr lang="en-US" dirty="0"/>
              <a:t>Structure: Field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6833"/>
            <a:ext cx="10823713" cy="5104991"/>
          </a:xfrm>
        </p:spPr>
        <p:txBody>
          <a:bodyPr>
            <a:normAutofit fontScale="92500" lnSpcReduction="20000"/>
          </a:bodyPr>
          <a:lstStyle/>
          <a:p>
            <a:pPr marL="471487" indent="-457200"/>
            <a:r>
              <a:rPr lang="en-US" b="1" dirty="0"/>
              <a:t>Quantitative Data:</a:t>
            </a:r>
            <a:r>
              <a:rPr lang="en-US" dirty="0"/>
              <a:t> </a:t>
            </a:r>
            <a:r>
              <a:rPr lang="en-US" i="1" dirty="0"/>
              <a:t>data with meaningful differences or ratios</a:t>
            </a:r>
          </a:p>
          <a:p>
            <a:pPr marL="928687" lvl="1"/>
            <a:r>
              <a:rPr lang="en-US" dirty="0"/>
              <a:t>Continuous: weight, temperature, volume</a:t>
            </a:r>
          </a:p>
          <a:p>
            <a:pPr marL="928687" lvl="1"/>
            <a:r>
              <a:rPr lang="en-US" dirty="0"/>
              <a:t>Discrete: counts, </a:t>
            </a:r>
            <a:r>
              <a:rPr lang="mr-IN" dirty="0"/>
              <a:t>…</a:t>
            </a:r>
            <a:endParaRPr lang="en-US" dirty="0"/>
          </a:p>
          <a:p>
            <a:pPr marL="928687" lvl="1"/>
            <a:r>
              <a:rPr lang="en-US" dirty="0"/>
              <a:t>Visualization: histograms and box plots </a:t>
            </a:r>
            <a:endParaRPr lang="en-US" b="1" dirty="0"/>
          </a:p>
          <a:p>
            <a:pPr marL="471487"/>
            <a:r>
              <a:rPr lang="en-US" b="1" dirty="0"/>
              <a:t>Ordinal Data:</a:t>
            </a:r>
            <a:r>
              <a:rPr lang="en-US" dirty="0"/>
              <a:t> </a:t>
            </a:r>
            <a:r>
              <a:rPr lang="en-US" i="1" dirty="0"/>
              <a:t>data where relative order matters</a:t>
            </a:r>
          </a:p>
          <a:p>
            <a:pPr marL="928687" lvl="1"/>
            <a:r>
              <a:rPr lang="en-US" dirty="0"/>
              <a:t>Differences between entries may not be the same</a:t>
            </a:r>
          </a:p>
          <a:p>
            <a:pPr marL="928687" lvl="1"/>
            <a:r>
              <a:rPr lang="en-US" dirty="0"/>
              <a:t>Examples:</a:t>
            </a:r>
          </a:p>
          <a:p>
            <a:pPr marL="1387475" lvl="2"/>
            <a:r>
              <a:rPr lang="en-US" dirty="0"/>
              <a:t>level of education: [BS, MS, PhD]</a:t>
            </a:r>
          </a:p>
          <a:p>
            <a:pPr marL="1387475" lvl="2"/>
            <a:r>
              <a:rPr lang="en-US" dirty="0"/>
              <a:t>Preferences: [Dislike, Like, Must Have]</a:t>
            </a:r>
          </a:p>
          <a:p>
            <a:pPr marL="928687" lvl="1"/>
            <a:r>
              <a:rPr lang="en-US" dirty="0"/>
              <a:t>Visualization: Bar charts (sorted)</a:t>
            </a:r>
          </a:p>
          <a:p>
            <a:pPr marL="471487"/>
            <a:r>
              <a:rPr lang="en-US" b="1" dirty="0"/>
              <a:t>Nominal Data:</a:t>
            </a:r>
            <a:r>
              <a:rPr lang="en-US" dirty="0"/>
              <a:t> </a:t>
            </a:r>
            <a:r>
              <a:rPr lang="en-US" i="1" dirty="0"/>
              <a:t>data with</a:t>
            </a:r>
            <a:r>
              <a:rPr lang="en-US" dirty="0"/>
              <a:t> </a:t>
            </a:r>
            <a:r>
              <a:rPr lang="en-US" i="1" dirty="0"/>
              <a:t>no numerical meaning</a:t>
            </a:r>
          </a:p>
          <a:p>
            <a:pPr marL="928687" lvl="1"/>
            <a:r>
              <a:rPr lang="en-US" dirty="0"/>
              <a:t>Examples: names, political affiliation, eye color,  </a:t>
            </a:r>
          </a:p>
          <a:p>
            <a:pPr marL="928687" lvl="1"/>
            <a:r>
              <a:rPr lang="en-US" dirty="0"/>
              <a:t>It may be encoded as numbers </a:t>
            </a:r>
            <a:r>
              <a:rPr lang="mr-IN" dirty="0"/>
              <a:t>…</a:t>
            </a:r>
            <a:endParaRPr lang="en-US" dirty="0"/>
          </a:p>
          <a:p>
            <a:pPr marL="928687" lvl="1"/>
            <a:r>
              <a:rPr lang="en-US" dirty="0"/>
              <a:t>Visualization: Bar charts</a:t>
            </a:r>
          </a:p>
        </p:txBody>
      </p:sp>
    </p:spTree>
    <p:extLst>
      <p:ext uri="{BB962C8B-B14F-4D97-AF65-F5344CB8AC3E}">
        <p14:creationId xmlns:p14="http://schemas.microsoft.com/office/powerpoint/2010/main" val="96315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72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835" y="111351"/>
            <a:ext cx="10801350" cy="1325563"/>
          </a:xfrm>
        </p:spPr>
        <p:txBody>
          <a:bodyPr>
            <a:normAutofit/>
          </a:bodyPr>
          <a:lstStyle/>
          <a:p>
            <a:r>
              <a:rPr lang="en-US" sz="6600" i="1" dirty="0">
                <a:solidFill>
                  <a:schemeClr val="bg1"/>
                </a:solidFill>
                <a:latin typeface="Comic Sans MS" panose="030F0902030302020204" pitchFamily="66" charset="0"/>
              </a:rPr>
              <a:t>Quiz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7443" y="1436914"/>
            <a:ext cx="10842171" cy="5176157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</a:pPr>
            <a:r>
              <a:rPr lang="en-US" sz="3600" dirty="0">
                <a:solidFill>
                  <a:schemeClr val="bg1"/>
                </a:solidFill>
              </a:rPr>
              <a:t>Price in dollars of a product?</a:t>
            </a:r>
          </a:p>
          <a:p>
            <a:pPr lvl="1">
              <a:buClr>
                <a:schemeClr val="bg1"/>
              </a:buClr>
            </a:pPr>
            <a:r>
              <a:rPr lang="en-US" sz="3200" dirty="0">
                <a:solidFill>
                  <a:schemeClr val="bg1"/>
                </a:solidFill>
              </a:rPr>
              <a:t>(A) Quantitative, (B) Ordinal, (C) Nominal</a:t>
            </a:r>
          </a:p>
          <a:p>
            <a:pPr>
              <a:buClr>
                <a:schemeClr val="bg1"/>
              </a:buClr>
            </a:pPr>
            <a:r>
              <a:rPr lang="en-US" sz="3600" dirty="0">
                <a:solidFill>
                  <a:schemeClr val="bg1"/>
                </a:solidFill>
              </a:rPr>
              <a:t>Star Rating on Yelp?</a:t>
            </a:r>
          </a:p>
          <a:p>
            <a:pPr lvl="1">
              <a:buClr>
                <a:schemeClr val="bg1"/>
              </a:buClr>
            </a:pPr>
            <a:r>
              <a:rPr lang="en-US" sz="3200" dirty="0">
                <a:solidFill>
                  <a:schemeClr val="bg1"/>
                </a:solidFill>
              </a:rPr>
              <a:t>(A) Quantitative, (B) Ordinal, (C) Nominal</a:t>
            </a:r>
          </a:p>
          <a:p>
            <a:pPr>
              <a:buClr>
                <a:schemeClr val="bg1"/>
              </a:buClr>
            </a:pPr>
            <a:r>
              <a:rPr lang="en-US" sz="3600" dirty="0">
                <a:solidFill>
                  <a:schemeClr val="bg1"/>
                </a:solidFill>
              </a:rPr>
              <a:t>Date an item was sold?</a:t>
            </a:r>
          </a:p>
          <a:p>
            <a:pPr lvl="1">
              <a:buClr>
                <a:schemeClr val="bg1"/>
              </a:buClr>
            </a:pPr>
            <a:r>
              <a:rPr lang="en-US" sz="3200" dirty="0">
                <a:solidFill>
                  <a:schemeClr val="bg1"/>
                </a:solidFill>
              </a:rPr>
              <a:t>(A) Quantitative, (B) Ordinal, (C) Nominal</a:t>
            </a:r>
          </a:p>
          <a:p>
            <a:pPr>
              <a:buClr>
                <a:schemeClr val="bg1"/>
              </a:buClr>
            </a:pPr>
            <a:r>
              <a:rPr lang="en-US" sz="3600" dirty="0">
                <a:solidFill>
                  <a:schemeClr val="bg1"/>
                </a:solidFill>
              </a:rPr>
              <a:t>What is your Credit Card Number?</a:t>
            </a:r>
          </a:p>
          <a:p>
            <a:pPr lvl="1">
              <a:buClr>
                <a:schemeClr val="bg1"/>
              </a:buClr>
            </a:pPr>
            <a:r>
              <a:rPr lang="en-US" sz="3200" dirty="0">
                <a:solidFill>
                  <a:schemeClr val="bg1"/>
                </a:solidFill>
              </a:rPr>
              <a:t>(A) Quantitative, (B) Ordinal, (C) Nominal</a:t>
            </a:r>
          </a:p>
          <a:p>
            <a:pPr>
              <a:buClr>
                <a:schemeClr val="bg1"/>
              </a:buClr>
            </a:pP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29E260-6ABD-9A4D-A5ED-19FA1783AD62}"/>
              </a:ext>
            </a:extLst>
          </p:cNvPr>
          <p:cNvSpPr txBox="1"/>
          <p:nvPr/>
        </p:nvSpPr>
        <p:spPr>
          <a:xfrm>
            <a:off x="4833256" y="660290"/>
            <a:ext cx="6522940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http://bit.ly/ds100-fa18-eda </a:t>
            </a:r>
          </a:p>
        </p:txBody>
      </p:sp>
    </p:spTree>
    <p:extLst>
      <p:ext uri="{BB962C8B-B14F-4D97-AF65-F5344CB8AC3E}">
        <p14:creationId xmlns:p14="http://schemas.microsoft.com/office/powerpoint/2010/main" val="79304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72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835" y="111351"/>
            <a:ext cx="10801350" cy="1325563"/>
          </a:xfrm>
        </p:spPr>
        <p:txBody>
          <a:bodyPr>
            <a:normAutofit/>
          </a:bodyPr>
          <a:lstStyle/>
          <a:p>
            <a:r>
              <a:rPr lang="en-US" sz="6600" i="1" dirty="0">
                <a:solidFill>
                  <a:schemeClr val="bg1"/>
                </a:solidFill>
                <a:latin typeface="Comic Sans MS" panose="030F0902030302020204" pitchFamily="66" charset="0"/>
              </a:rPr>
              <a:t>Quiz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7443" y="1436914"/>
            <a:ext cx="10842171" cy="5176157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</a:pPr>
            <a:r>
              <a:rPr lang="en-US" sz="3600" dirty="0">
                <a:solidFill>
                  <a:schemeClr val="bg1"/>
                </a:solidFill>
              </a:rPr>
              <a:t>Price in dollars of a product?</a:t>
            </a:r>
          </a:p>
          <a:p>
            <a:pPr lvl="1">
              <a:buClr>
                <a:schemeClr val="bg1"/>
              </a:buClr>
            </a:pPr>
            <a:r>
              <a:rPr lang="en-US" sz="3200" dirty="0">
                <a:solidFill>
                  <a:schemeClr val="bg1"/>
                </a:solidFill>
              </a:rPr>
              <a:t>(A) Quantitative, (B) Ordinal, (C) Nominal</a:t>
            </a:r>
          </a:p>
          <a:p>
            <a:pPr>
              <a:buClr>
                <a:schemeClr val="bg1"/>
              </a:buClr>
            </a:pPr>
            <a:r>
              <a:rPr lang="en-US" sz="3600" dirty="0">
                <a:solidFill>
                  <a:schemeClr val="bg1"/>
                </a:solidFill>
              </a:rPr>
              <a:t>Star Rating on Yelp?</a:t>
            </a:r>
          </a:p>
          <a:p>
            <a:pPr lvl="1">
              <a:buClr>
                <a:schemeClr val="bg1"/>
              </a:buClr>
            </a:pPr>
            <a:r>
              <a:rPr lang="en-US" sz="3200" dirty="0">
                <a:solidFill>
                  <a:schemeClr val="bg1"/>
                </a:solidFill>
              </a:rPr>
              <a:t>(A) Quantitative, (B) Ordinal, (C) Nominal</a:t>
            </a:r>
          </a:p>
          <a:p>
            <a:pPr>
              <a:buClr>
                <a:schemeClr val="bg1"/>
              </a:buClr>
            </a:pPr>
            <a:r>
              <a:rPr lang="en-US" sz="3600" dirty="0">
                <a:solidFill>
                  <a:schemeClr val="bg1"/>
                </a:solidFill>
              </a:rPr>
              <a:t>Date an item was sold?</a:t>
            </a:r>
          </a:p>
          <a:p>
            <a:pPr lvl="1">
              <a:buClr>
                <a:schemeClr val="bg1"/>
              </a:buClr>
            </a:pPr>
            <a:r>
              <a:rPr lang="en-US" sz="3200" dirty="0">
                <a:solidFill>
                  <a:schemeClr val="bg1"/>
                </a:solidFill>
              </a:rPr>
              <a:t>(A) Quantitative, (B) Ordinal, (C) Nominal</a:t>
            </a:r>
          </a:p>
          <a:p>
            <a:pPr>
              <a:buClr>
                <a:schemeClr val="bg1"/>
              </a:buClr>
            </a:pPr>
            <a:r>
              <a:rPr lang="en-US" sz="3600" dirty="0">
                <a:solidFill>
                  <a:schemeClr val="bg1"/>
                </a:solidFill>
              </a:rPr>
              <a:t>What is your Credit Card Number?</a:t>
            </a:r>
          </a:p>
          <a:p>
            <a:pPr lvl="1">
              <a:buClr>
                <a:schemeClr val="bg1"/>
              </a:buClr>
            </a:pPr>
            <a:r>
              <a:rPr lang="en-US" sz="3200" dirty="0">
                <a:solidFill>
                  <a:schemeClr val="bg1"/>
                </a:solidFill>
              </a:rPr>
              <a:t>(A) Quantitative, (B) Ordinal, (C) Nominal</a:t>
            </a:r>
          </a:p>
          <a:p>
            <a:pPr>
              <a:buClr>
                <a:schemeClr val="bg1"/>
              </a:buClr>
            </a:pP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29E260-6ABD-9A4D-A5ED-19FA1783AD62}"/>
              </a:ext>
            </a:extLst>
          </p:cNvPr>
          <p:cNvSpPr txBox="1"/>
          <p:nvPr/>
        </p:nvSpPr>
        <p:spPr>
          <a:xfrm>
            <a:off x="4833256" y="660290"/>
            <a:ext cx="6522940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http://bit.ly/ds100-fa18-eda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EB93A58-D2B5-C14D-9F7F-10C3A6D66C9D}"/>
              </a:ext>
            </a:extLst>
          </p:cNvPr>
          <p:cNvSpPr/>
          <p:nvPr/>
        </p:nvSpPr>
        <p:spPr>
          <a:xfrm>
            <a:off x="1674421" y="1995055"/>
            <a:ext cx="807522" cy="534390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7754C43-4AD7-804B-A1CB-9E4CD012B6A5}"/>
              </a:ext>
            </a:extLst>
          </p:cNvPr>
          <p:cNvSpPr/>
          <p:nvPr/>
        </p:nvSpPr>
        <p:spPr>
          <a:xfrm>
            <a:off x="5058889" y="3325090"/>
            <a:ext cx="807522" cy="534390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68D3F0E-6F92-6F40-9C0C-159EF302660B}"/>
              </a:ext>
            </a:extLst>
          </p:cNvPr>
          <p:cNvSpPr/>
          <p:nvPr/>
        </p:nvSpPr>
        <p:spPr>
          <a:xfrm>
            <a:off x="1674421" y="4534394"/>
            <a:ext cx="807522" cy="534390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A6461A8-8CC3-4B4A-BBE9-EE76503F6403}"/>
              </a:ext>
            </a:extLst>
          </p:cNvPr>
          <p:cNvSpPr/>
          <p:nvPr/>
        </p:nvSpPr>
        <p:spPr>
          <a:xfrm>
            <a:off x="7408224" y="5838700"/>
            <a:ext cx="807522" cy="534390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59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838200" y="1749284"/>
            <a:ext cx="11618844" cy="6096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Data Properties to Consider in EDA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rgbClr val="7030A0"/>
                </a:solidFill>
              </a:rPr>
              <a:t>Structure -- </a:t>
            </a:r>
            <a:r>
              <a:rPr lang="en-US" i="1" dirty="0">
                <a:solidFill>
                  <a:srgbClr val="7030A0"/>
                </a:solidFill>
              </a:rPr>
              <a:t>the “shape” of a data file</a:t>
            </a:r>
          </a:p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Granularity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fine/coarse is each datum</a:t>
            </a:r>
          </a:p>
          <a:p>
            <a:pPr marL="471487" indent="-457200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Scope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(in)complete is the data</a:t>
            </a:r>
          </a:p>
          <a:p>
            <a:pPr marL="471487" indent="-457200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Temporality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is the data situated in time</a:t>
            </a:r>
          </a:p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Faithfulness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well does the data capture “reality”</a:t>
            </a:r>
          </a:p>
        </p:txBody>
      </p:sp>
    </p:spTree>
    <p:extLst>
      <p:ext uri="{BB962C8B-B14F-4D97-AF65-F5344CB8AC3E}">
        <p14:creationId xmlns:p14="http://schemas.microsoft.com/office/powerpoint/2010/main" val="18090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838200" y="2411895"/>
            <a:ext cx="11618844" cy="6096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Data Properties to Consider in EDA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“shape” of a data file</a:t>
            </a:r>
          </a:p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rgbClr val="7030A0"/>
                </a:solidFill>
              </a:rPr>
              <a:t>Granularity -- </a:t>
            </a:r>
            <a:r>
              <a:rPr lang="en-US" i="1" dirty="0">
                <a:solidFill>
                  <a:srgbClr val="7030A0"/>
                </a:solidFill>
              </a:rPr>
              <a:t>how fine/coarse is each datum</a:t>
            </a:r>
          </a:p>
          <a:p>
            <a:pPr marL="471487" indent="-457200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Scope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(in)complete is the data</a:t>
            </a:r>
          </a:p>
          <a:p>
            <a:pPr marL="471487" indent="-457200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Temporality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is the data situated in time</a:t>
            </a:r>
          </a:p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Faithfulness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well does the data capture “reality”</a:t>
            </a:r>
          </a:p>
        </p:txBody>
      </p:sp>
    </p:spTree>
    <p:extLst>
      <p:ext uri="{BB962C8B-B14F-4D97-AF65-F5344CB8AC3E}">
        <p14:creationId xmlns:p14="http://schemas.microsoft.com/office/powerpoint/2010/main" val="731850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320676"/>
            <a:ext cx="10801350" cy="957140"/>
          </a:xfrm>
        </p:spPr>
        <p:txBody>
          <a:bodyPr/>
          <a:lstStyle/>
          <a:p>
            <a:r>
              <a:rPr lang="en-US" dirty="0"/>
              <a:t>Granularity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4729" y="1158546"/>
            <a:ext cx="10966938" cy="5486399"/>
          </a:xfrm>
        </p:spPr>
        <p:txBody>
          <a:bodyPr>
            <a:normAutofit/>
          </a:bodyPr>
          <a:lstStyle/>
          <a:p>
            <a:r>
              <a:rPr lang="en-US" sz="2400" dirty="0"/>
              <a:t>What does each record represent?</a:t>
            </a:r>
          </a:p>
          <a:p>
            <a:pPr lvl="1"/>
            <a:r>
              <a:rPr lang="en-US" sz="2000" dirty="0"/>
              <a:t>Examples: a purchase, a person, a group of users</a:t>
            </a:r>
          </a:p>
          <a:p>
            <a:r>
              <a:rPr lang="en-US" sz="2400" dirty="0"/>
              <a:t>Do all records capture granularity at the same level?</a:t>
            </a:r>
          </a:p>
          <a:p>
            <a:pPr lvl="1"/>
            <a:r>
              <a:rPr lang="en-US" sz="2000" dirty="0"/>
              <a:t>Some data will include summaries as records</a:t>
            </a:r>
          </a:p>
          <a:p>
            <a:r>
              <a:rPr lang="en-US" sz="2400" dirty="0"/>
              <a:t>If the data are coarse how was it aggregated?</a:t>
            </a:r>
          </a:p>
          <a:p>
            <a:pPr lvl="1"/>
            <a:r>
              <a:rPr lang="en-US" sz="2000" dirty="0"/>
              <a:t>Sampling, averaging, </a:t>
            </a:r>
            <a:r>
              <a:rPr lang="mr-IN" sz="2000" dirty="0"/>
              <a:t>…</a:t>
            </a:r>
            <a:endParaRPr lang="en-US" sz="2000" dirty="0"/>
          </a:p>
          <a:p>
            <a:r>
              <a:rPr lang="en-US" sz="2400" dirty="0"/>
              <a:t>What kinds of aggregation is possible/desirable? </a:t>
            </a:r>
          </a:p>
          <a:p>
            <a:pPr lvl="1"/>
            <a:r>
              <a:rPr lang="en-US" sz="2000" dirty="0"/>
              <a:t>From individual people to demographic groups? </a:t>
            </a:r>
          </a:p>
          <a:p>
            <a:pPr lvl="1"/>
            <a:r>
              <a:rPr lang="en-US" sz="2000" dirty="0"/>
              <a:t>From individual events to totals across time or regions?</a:t>
            </a:r>
          </a:p>
          <a:p>
            <a:pPr lvl="1"/>
            <a:r>
              <a:rPr lang="en-US" sz="2000" dirty="0"/>
              <a:t>Hierarchies (city/county/state, second/minute/hour/days)</a:t>
            </a:r>
          </a:p>
          <a:p>
            <a:r>
              <a:rPr lang="en-US" dirty="0"/>
              <a:t>Understanding and manipulating granularity can help reveal patterns. </a:t>
            </a:r>
          </a:p>
        </p:txBody>
      </p:sp>
    </p:spTree>
    <p:extLst>
      <p:ext uri="{BB962C8B-B14F-4D97-AF65-F5344CB8AC3E}">
        <p14:creationId xmlns:p14="http://schemas.microsoft.com/office/powerpoint/2010/main" val="1954692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Granularity and Keys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090" y="1656172"/>
            <a:ext cx="7356357" cy="5036175"/>
          </a:xfrm>
        </p:spPr>
        <p:txBody>
          <a:bodyPr>
            <a:normAutofit/>
          </a:bodyPr>
          <a:lstStyle/>
          <a:p>
            <a:r>
              <a:rPr lang="en-US" dirty="0"/>
              <a:t>The primary key defines what the record represents </a:t>
            </a:r>
            <a:r>
              <a:rPr lang="en-US" dirty="0">
                <a:sym typeface="Wingdings"/>
              </a:rPr>
              <a:t> Granularity</a:t>
            </a:r>
          </a:p>
          <a:p>
            <a:r>
              <a:rPr lang="en-US" dirty="0">
                <a:sym typeface="Wingdings"/>
              </a:rPr>
              <a:t>What is the granularity of these</a:t>
            </a:r>
            <a:br>
              <a:rPr lang="en-US" dirty="0">
                <a:sym typeface="Wingdings"/>
              </a:rPr>
            </a:br>
            <a:r>
              <a:rPr lang="en-US" dirty="0">
                <a:sym typeface="Wingdings"/>
              </a:rPr>
              <a:t>example tables?</a:t>
            </a:r>
          </a:p>
          <a:p>
            <a:pPr lvl="1"/>
            <a:r>
              <a:rPr lang="en-US" dirty="0" err="1">
                <a:sym typeface="Wingdings"/>
              </a:rPr>
              <a:t>Purchases.csv</a:t>
            </a:r>
            <a:r>
              <a:rPr lang="en-US" dirty="0">
                <a:sym typeface="Wingdings"/>
              </a:rPr>
              <a:t>: PK=(</a:t>
            </a:r>
            <a:r>
              <a:rPr lang="en-US" dirty="0" err="1">
                <a:sym typeface="Wingdings"/>
              </a:rPr>
              <a:t>OrderNum</a:t>
            </a:r>
            <a:r>
              <a:rPr lang="en-US" dirty="0">
                <a:sym typeface="Wingdings"/>
              </a:rPr>
              <a:t> + </a:t>
            </a:r>
            <a:r>
              <a:rPr lang="en-US" dirty="0" err="1">
                <a:sym typeface="Wingdings"/>
              </a:rPr>
              <a:t>ProdID</a:t>
            </a:r>
            <a:r>
              <a:rPr lang="en-US" dirty="0">
                <a:sym typeface="Wingdings"/>
              </a:rPr>
              <a:t>)   Each Item in an order</a:t>
            </a:r>
          </a:p>
          <a:p>
            <a:pPr lvl="1"/>
            <a:r>
              <a:rPr lang="en-US" dirty="0" err="1">
                <a:sym typeface="Wingdings"/>
              </a:rPr>
              <a:t>Orders.csv</a:t>
            </a:r>
            <a:r>
              <a:rPr lang="en-US" dirty="0">
                <a:sym typeface="Wingdings"/>
              </a:rPr>
              <a:t>: PK = </a:t>
            </a:r>
            <a:r>
              <a:rPr lang="en-US" dirty="0" err="1">
                <a:sym typeface="Wingdings"/>
              </a:rPr>
              <a:t>OrderNum</a:t>
            </a:r>
            <a:r>
              <a:rPr lang="en-US" dirty="0">
                <a:sym typeface="Wingdings"/>
              </a:rPr>
              <a:t>  an order</a:t>
            </a:r>
          </a:p>
          <a:p>
            <a:r>
              <a:rPr lang="en-US" dirty="0"/>
              <a:t>How might we adjust the granularity?</a:t>
            </a:r>
          </a:p>
          <a:p>
            <a:pPr lvl="1"/>
            <a:r>
              <a:rPr lang="en-US" dirty="0"/>
              <a:t>Aggregation: count, mean, median, </a:t>
            </a:r>
            <a:r>
              <a:rPr lang="en-US" dirty="0" err="1"/>
              <a:t>var</a:t>
            </a:r>
            <a:r>
              <a:rPr lang="en-US" dirty="0"/>
              <a:t>, </a:t>
            </a:r>
            <a:r>
              <a:rPr lang="en-US" dirty="0" err="1"/>
              <a:t>groupby</a:t>
            </a:r>
            <a:r>
              <a:rPr lang="en-US" dirty="0"/>
              <a:t>, pivot </a:t>
            </a:r>
            <a:r>
              <a:rPr lang="mr-IN" dirty="0"/>
              <a:t>…</a:t>
            </a:r>
            <a:r>
              <a:rPr lang="en-US" dirty="0"/>
              <a:t>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454017" y="444650"/>
          <a:ext cx="452091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69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69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 dirty="0" err="1"/>
                        <a:t>OrderNum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err="1"/>
                        <a:t>ProdID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Quantity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80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7624600" y="2377166"/>
          <a:ext cx="4350330" cy="11074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50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0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0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u="sng" dirty="0" err="1"/>
                        <a:t>OrderNum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err="1"/>
                        <a:t>CustID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171345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8/21/2017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281139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8/30/2017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9462926" y="3928804"/>
          <a:ext cx="2512004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56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 dirty="0" err="1"/>
                        <a:t>ProdID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235351" y="110078"/>
            <a:ext cx="1739579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dirty="0" err="1"/>
              <a:t>Purchases.csv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386033" y="3589274"/>
            <a:ext cx="158889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dirty="0" err="1"/>
              <a:t>Products.csv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621674" y="2037636"/>
            <a:ext cx="135325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dirty="0" err="1"/>
              <a:t>Orders.csv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9462926" y="5485525"/>
          <a:ext cx="2512004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56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 dirty="0" err="1"/>
                        <a:t>CustID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 err="1"/>
                        <a:t>Addr</a:t>
                      </a:r>
                      <a:endParaRPr lang="en-US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171345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Harmon..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281139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Main 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185658" y="5145992"/>
            <a:ext cx="178927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dirty="0" err="1"/>
              <a:t>Customers.csv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95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A2EDB7-4066-2E4A-8D38-3059CF1B9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Today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13A7104-4453-D349-9A4A-8F3ACCA633C5}"/>
              </a:ext>
            </a:extLst>
          </p:cNvPr>
          <p:cNvGrpSpPr/>
          <p:nvPr/>
        </p:nvGrpSpPr>
        <p:grpSpPr>
          <a:xfrm>
            <a:off x="2273865" y="1646238"/>
            <a:ext cx="7358520" cy="4909513"/>
            <a:chOff x="2273865" y="1646238"/>
            <a:chExt cx="7358520" cy="490951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FB21A66-70C3-BA4F-9EC4-A1E2BF1C7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431" b="92974" l="7969" r="90000">
                          <a14:foregroundMark x1="7969" y1="50351" x2="8750" y2="51054"/>
                          <a14:foregroundMark x1="49375" y1="91803" x2="55781" y2="93208"/>
                          <a14:foregroundMark x1="55781" y1="93208" x2="58438" y2="91569"/>
                          <a14:foregroundMark x1="64375" y1="65340" x2="62031" y2="68150"/>
                          <a14:foregroundMark x1="43281" y1="8431" x2="48906" y2="12412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73865" y="1646238"/>
              <a:ext cx="7358520" cy="4909513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8F0B82F-FD56-F848-961B-33C17A069095}"/>
                </a:ext>
              </a:extLst>
            </p:cNvPr>
            <p:cNvSpPr txBox="1"/>
            <p:nvPr/>
          </p:nvSpPr>
          <p:spPr>
            <a:xfrm rot="1189761">
              <a:off x="4606407" y="3333993"/>
              <a:ext cx="2226892" cy="523220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Box of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964249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</a:t>
            </a:r>
            <a:br>
              <a:rPr lang="en-US" dirty="0"/>
            </a:br>
            <a:r>
              <a:rPr lang="en-US" dirty="0"/>
              <a:t>Group By and Pivot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5808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Manipulating Granularity: Group By</a:t>
            </a:r>
          </a:p>
        </p:txBody>
      </p:sp>
      <p:grpSp>
        <p:nvGrpSpPr>
          <p:cNvPr id="80" name="Group 79"/>
          <p:cNvGrpSpPr/>
          <p:nvPr/>
        </p:nvGrpSpPr>
        <p:grpSpPr>
          <a:xfrm>
            <a:off x="922041" y="1846263"/>
            <a:ext cx="1036330" cy="407773"/>
            <a:chOff x="922041" y="1846263"/>
            <a:chExt cx="1036330" cy="407773"/>
          </a:xfrm>
        </p:grpSpPr>
        <p:sp>
          <p:nvSpPr>
            <p:cNvPr id="3" name="Rectangle 2"/>
            <p:cNvSpPr/>
            <p:nvPr/>
          </p:nvSpPr>
          <p:spPr>
            <a:xfrm>
              <a:off x="922041" y="1846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464966" y="1846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922041" y="2379663"/>
            <a:ext cx="1036330" cy="407773"/>
            <a:chOff x="922041" y="2379663"/>
            <a:chExt cx="1036330" cy="407773"/>
          </a:xfrm>
        </p:grpSpPr>
        <p:sp>
          <p:nvSpPr>
            <p:cNvPr id="17" name="Rectangle 16"/>
            <p:cNvSpPr/>
            <p:nvPr/>
          </p:nvSpPr>
          <p:spPr>
            <a:xfrm>
              <a:off x="922041" y="2379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464966" y="2379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922041" y="2913063"/>
            <a:ext cx="1036330" cy="407773"/>
            <a:chOff x="922041" y="2913063"/>
            <a:chExt cx="1036330" cy="407773"/>
          </a:xfrm>
        </p:grpSpPr>
        <p:sp>
          <p:nvSpPr>
            <p:cNvPr id="19" name="Rectangle 18"/>
            <p:cNvSpPr/>
            <p:nvPr/>
          </p:nvSpPr>
          <p:spPr>
            <a:xfrm>
              <a:off x="922041" y="2913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464966" y="2913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922041" y="3446463"/>
            <a:ext cx="1036330" cy="407773"/>
            <a:chOff x="922041" y="3446463"/>
            <a:chExt cx="1036330" cy="407773"/>
          </a:xfrm>
        </p:grpSpPr>
        <p:sp>
          <p:nvSpPr>
            <p:cNvPr id="21" name="Rectangle 20"/>
            <p:cNvSpPr/>
            <p:nvPr/>
          </p:nvSpPr>
          <p:spPr>
            <a:xfrm>
              <a:off x="922041" y="3446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464966" y="3446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922041" y="3979863"/>
            <a:ext cx="1036330" cy="407773"/>
            <a:chOff x="922041" y="3979863"/>
            <a:chExt cx="1036330" cy="407773"/>
          </a:xfrm>
        </p:grpSpPr>
        <p:sp>
          <p:nvSpPr>
            <p:cNvPr id="23" name="Rectangle 22"/>
            <p:cNvSpPr/>
            <p:nvPr/>
          </p:nvSpPr>
          <p:spPr>
            <a:xfrm>
              <a:off x="922041" y="39798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464966" y="39798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922041" y="4513263"/>
            <a:ext cx="1036330" cy="407773"/>
            <a:chOff x="922041" y="4513263"/>
            <a:chExt cx="1036330" cy="407773"/>
          </a:xfrm>
        </p:grpSpPr>
        <p:sp>
          <p:nvSpPr>
            <p:cNvPr id="25" name="Rectangle 24"/>
            <p:cNvSpPr/>
            <p:nvPr/>
          </p:nvSpPr>
          <p:spPr>
            <a:xfrm>
              <a:off x="922041" y="4513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464966" y="4513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922041" y="5580063"/>
            <a:ext cx="1036330" cy="407773"/>
            <a:chOff x="922041" y="5580063"/>
            <a:chExt cx="1036330" cy="407773"/>
          </a:xfrm>
        </p:grpSpPr>
        <p:sp>
          <p:nvSpPr>
            <p:cNvPr id="37" name="Rectangle 36"/>
            <p:cNvSpPr/>
            <p:nvPr/>
          </p:nvSpPr>
          <p:spPr>
            <a:xfrm>
              <a:off x="922041" y="5580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464966" y="5580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922041" y="6113463"/>
            <a:ext cx="1036330" cy="407773"/>
            <a:chOff x="922041" y="6113463"/>
            <a:chExt cx="1036330" cy="407773"/>
          </a:xfrm>
        </p:grpSpPr>
        <p:sp>
          <p:nvSpPr>
            <p:cNvPr id="40" name="Rectangle 39"/>
            <p:cNvSpPr/>
            <p:nvPr/>
          </p:nvSpPr>
          <p:spPr>
            <a:xfrm>
              <a:off x="922041" y="6113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464966" y="6113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820411" y="1414118"/>
            <a:ext cx="59503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Key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348771" y="1414118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Data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922041" y="5046663"/>
            <a:ext cx="1036330" cy="407773"/>
            <a:chOff x="922041" y="5046663"/>
            <a:chExt cx="1036330" cy="407773"/>
          </a:xfrm>
        </p:grpSpPr>
        <p:sp>
          <p:nvSpPr>
            <p:cNvPr id="64" name="Rectangle 63"/>
            <p:cNvSpPr/>
            <p:nvPr/>
          </p:nvSpPr>
          <p:spPr>
            <a:xfrm>
              <a:off x="922041" y="5046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1464966" y="5046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922041" y="1846263"/>
            <a:ext cx="1036330" cy="407773"/>
            <a:chOff x="922041" y="1846263"/>
            <a:chExt cx="1036330" cy="407773"/>
          </a:xfrm>
        </p:grpSpPr>
        <p:sp>
          <p:nvSpPr>
            <p:cNvPr id="82" name="Rectangle 81"/>
            <p:cNvSpPr/>
            <p:nvPr/>
          </p:nvSpPr>
          <p:spPr>
            <a:xfrm>
              <a:off x="922041" y="1846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1464966" y="1846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922041" y="2379663"/>
            <a:ext cx="1036330" cy="407773"/>
            <a:chOff x="922041" y="2379663"/>
            <a:chExt cx="1036330" cy="407773"/>
          </a:xfrm>
        </p:grpSpPr>
        <p:sp>
          <p:nvSpPr>
            <p:cNvPr id="85" name="Rectangle 84"/>
            <p:cNvSpPr/>
            <p:nvPr/>
          </p:nvSpPr>
          <p:spPr>
            <a:xfrm>
              <a:off x="922041" y="2379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464966" y="2379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922041" y="2913063"/>
            <a:ext cx="1036330" cy="407773"/>
            <a:chOff x="922041" y="2913063"/>
            <a:chExt cx="1036330" cy="407773"/>
          </a:xfrm>
        </p:grpSpPr>
        <p:sp>
          <p:nvSpPr>
            <p:cNvPr id="88" name="Rectangle 87"/>
            <p:cNvSpPr/>
            <p:nvPr/>
          </p:nvSpPr>
          <p:spPr>
            <a:xfrm>
              <a:off x="922041" y="2913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1464966" y="2913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922041" y="3446463"/>
            <a:ext cx="1036330" cy="407773"/>
            <a:chOff x="922041" y="3446463"/>
            <a:chExt cx="1036330" cy="407773"/>
          </a:xfrm>
        </p:grpSpPr>
        <p:sp>
          <p:nvSpPr>
            <p:cNvPr id="91" name="Rectangle 90"/>
            <p:cNvSpPr/>
            <p:nvPr/>
          </p:nvSpPr>
          <p:spPr>
            <a:xfrm>
              <a:off x="922041" y="3446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1464966" y="3446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922041" y="3979863"/>
            <a:ext cx="1036330" cy="407773"/>
            <a:chOff x="922041" y="3979863"/>
            <a:chExt cx="1036330" cy="407773"/>
          </a:xfrm>
        </p:grpSpPr>
        <p:sp>
          <p:nvSpPr>
            <p:cNvPr id="94" name="Rectangle 93"/>
            <p:cNvSpPr/>
            <p:nvPr/>
          </p:nvSpPr>
          <p:spPr>
            <a:xfrm>
              <a:off x="922041" y="39798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1464966" y="39798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96" name="Group 95"/>
          <p:cNvGrpSpPr/>
          <p:nvPr/>
        </p:nvGrpSpPr>
        <p:grpSpPr>
          <a:xfrm>
            <a:off x="922041" y="4513263"/>
            <a:ext cx="1036330" cy="407773"/>
            <a:chOff x="922041" y="4513263"/>
            <a:chExt cx="1036330" cy="407773"/>
          </a:xfrm>
        </p:grpSpPr>
        <p:sp>
          <p:nvSpPr>
            <p:cNvPr id="97" name="Rectangle 96"/>
            <p:cNvSpPr/>
            <p:nvPr/>
          </p:nvSpPr>
          <p:spPr>
            <a:xfrm>
              <a:off x="922041" y="4513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98" name="Rectangle 97"/>
            <p:cNvSpPr/>
            <p:nvPr/>
          </p:nvSpPr>
          <p:spPr>
            <a:xfrm>
              <a:off x="1464966" y="4513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922041" y="5580063"/>
            <a:ext cx="1036330" cy="407773"/>
            <a:chOff x="922041" y="5580063"/>
            <a:chExt cx="1036330" cy="407773"/>
          </a:xfrm>
        </p:grpSpPr>
        <p:sp>
          <p:nvSpPr>
            <p:cNvPr id="100" name="Rectangle 99"/>
            <p:cNvSpPr/>
            <p:nvPr/>
          </p:nvSpPr>
          <p:spPr>
            <a:xfrm>
              <a:off x="922041" y="5580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464966" y="5580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922041" y="6113463"/>
            <a:ext cx="1036330" cy="407773"/>
            <a:chOff x="922041" y="6113463"/>
            <a:chExt cx="1036330" cy="407773"/>
          </a:xfrm>
        </p:grpSpPr>
        <p:sp>
          <p:nvSpPr>
            <p:cNvPr id="103" name="Rectangle 102"/>
            <p:cNvSpPr/>
            <p:nvPr/>
          </p:nvSpPr>
          <p:spPr>
            <a:xfrm>
              <a:off x="922041" y="6113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1464966" y="6113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922041" y="5046663"/>
            <a:ext cx="1036330" cy="407773"/>
            <a:chOff x="922041" y="5046663"/>
            <a:chExt cx="1036330" cy="407773"/>
          </a:xfrm>
        </p:grpSpPr>
        <p:sp>
          <p:nvSpPr>
            <p:cNvPr id="106" name="Rectangle 105"/>
            <p:cNvSpPr/>
            <p:nvPr/>
          </p:nvSpPr>
          <p:spPr>
            <a:xfrm>
              <a:off x="922041" y="5046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1464966" y="5046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063419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Manipulating Granularity: Group By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20411" y="1414118"/>
            <a:ext cx="59503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Key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348771" y="1414118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Data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3598181" y="1753929"/>
            <a:ext cx="1036330" cy="407773"/>
            <a:chOff x="931566" y="1442351"/>
            <a:chExt cx="1036330" cy="407773"/>
          </a:xfrm>
        </p:grpSpPr>
        <p:sp>
          <p:nvSpPr>
            <p:cNvPr id="73" name="Rectangle 72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474491" y="14423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3598181" y="2233540"/>
            <a:ext cx="1036330" cy="407773"/>
            <a:chOff x="931566" y="3042551"/>
            <a:chExt cx="1036330" cy="407773"/>
          </a:xfrm>
        </p:grpSpPr>
        <p:sp>
          <p:nvSpPr>
            <p:cNvPr id="76" name="Rectangle 75"/>
            <p:cNvSpPr/>
            <p:nvPr/>
          </p:nvSpPr>
          <p:spPr>
            <a:xfrm>
              <a:off x="931566" y="30425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474491" y="30425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3598181" y="2713151"/>
            <a:ext cx="1036330" cy="407773"/>
            <a:chOff x="931566" y="3042551"/>
            <a:chExt cx="1036330" cy="407773"/>
          </a:xfrm>
        </p:grpSpPr>
        <p:sp>
          <p:nvSpPr>
            <p:cNvPr id="79" name="Rectangle 78"/>
            <p:cNvSpPr/>
            <p:nvPr/>
          </p:nvSpPr>
          <p:spPr>
            <a:xfrm>
              <a:off x="931566" y="30425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1474491" y="30425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922041" y="1846263"/>
            <a:ext cx="1036330" cy="407773"/>
            <a:chOff x="922041" y="1846263"/>
            <a:chExt cx="1036330" cy="407773"/>
          </a:xfrm>
        </p:grpSpPr>
        <p:sp>
          <p:nvSpPr>
            <p:cNvPr id="84" name="Rectangle 83"/>
            <p:cNvSpPr/>
            <p:nvPr/>
          </p:nvSpPr>
          <p:spPr>
            <a:xfrm>
              <a:off x="922041" y="1846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1464966" y="1846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922041" y="2379663"/>
            <a:ext cx="1036330" cy="407773"/>
            <a:chOff x="922041" y="2379663"/>
            <a:chExt cx="1036330" cy="407773"/>
          </a:xfrm>
        </p:grpSpPr>
        <p:sp>
          <p:nvSpPr>
            <p:cNvPr id="87" name="Rectangle 86"/>
            <p:cNvSpPr/>
            <p:nvPr/>
          </p:nvSpPr>
          <p:spPr>
            <a:xfrm>
              <a:off x="922041" y="2379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464966" y="2379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922041" y="2913063"/>
            <a:ext cx="1036330" cy="407773"/>
            <a:chOff x="922041" y="2913063"/>
            <a:chExt cx="1036330" cy="407773"/>
          </a:xfrm>
        </p:grpSpPr>
        <p:sp>
          <p:nvSpPr>
            <p:cNvPr id="90" name="Rectangle 89"/>
            <p:cNvSpPr/>
            <p:nvPr/>
          </p:nvSpPr>
          <p:spPr>
            <a:xfrm>
              <a:off x="922041" y="2913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464966" y="2913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922041" y="3446463"/>
            <a:ext cx="1036330" cy="407773"/>
            <a:chOff x="922041" y="3446463"/>
            <a:chExt cx="1036330" cy="407773"/>
          </a:xfrm>
        </p:grpSpPr>
        <p:sp>
          <p:nvSpPr>
            <p:cNvPr id="93" name="Rectangle 92"/>
            <p:cNvSpPr/>
            <p:nvPr/>
          </p:nvSpPr>
          <p:spPr>
            <a:xfrm>
              <a:off x="922041" y="3446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1464966" y="3446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922041" y="3979863"/>
            <a:ext cx="1036330" cy="407773"/>
            <a:chOff x="922041" y="3979863"/>
            <a:chExt cx="1036330" cy="407773"/>
          </a:xfrm>
        </p:grpSpPr>
        <p:sp>
          <p:nvSpPr>
            <p:cNvPr id="96" name="Rectangle 95"/>
            <p:cNvSpPr/>
            <p:nvPr/>
          </p:nvSpPr>
          <p:spPr>
            <a:xfrm>
              <a:off x="922041" y="39798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464966" y="39798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22041" y="4513263"/>
            <a:ext cx="1036330" cy="407773"/>
            <a:chOff x="922041" y="4513263"/>
            <a:chExt cx="1036330" cy="407773"/>
          </a:xfrm>
        </p:grpSpPr>
        <p:sp>
          <p:nvSpPr>
            <p:cNvPr id="99" name="Rectangle 98"/>
            <p:cNvSpPr/>
            <p:nvPr/>
          </p:nvSpPr>
          <p:spPr>
            <a:xfrm>
              <a:off x="922041" y="4513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1464966" y="4513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922041" y="5580063"/>
            <a:ext cx="1036330" cy="407773"/>
            <a:chOff x="922041" y="5580063"/>
            <a:chExt cx="1036330" cy="407773"/>
          </a:xfrm>
        </p:grpSpPr>
        <p:sp>
          <p:nvSpPr>
            <p:cNvPr id="102" name="Rectangle 101"/>
            <p:cNvSpPr/>
            <p:nvPr/>
          </p:nvSpPr>
          <p:spPr>
            <a:xfrm>
              <a:off x="922041" y="5580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1464966" y="5580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922041" y="6113463"/>
            <a:ext cx="1036330" cy="407773"/>
            <a:chOff x="922041" y="6113463"/>
            <a:chExt cx="1036330" cy="407773"/>
          </a:xfrm>
        </p:grpSpPr>
        <p:sp>
          <p:nvSpPr>
            <p:cNvPr id="105" name="Rectangle 104"/>
            <p:cNvSpPr/>
            <p:nvPr/>
          </p:nvSpPr>
          <p:spPr>
            <a:xfrm>
              <a:off x="922041" y="6113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1464966" y="6113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922041" y="5046663"/>
            <a:ext cx="1036330" cy="407773"/>
            <a:chOff x="922041" y="5046663"/>
            <a:chExt cx="1036330" cy="407773"/>
          </a:xfrm>
        </p:grpSpPr>
        <p:sp>
          <p:nvSpPr>
            <p:cNvPr id="108" name="Rectangle 107"/>
            <p:cNvSpPr/>
            <p:nvPr/>
          </p:nvSpPr>
          <p:spPr>
            <a:xfrm>
              <a:off x="922041" y="5046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1464966" y="5046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922041" y="2379663"/>
            <a:ext cx="1036330" cy="407773"/>
            <a:chOff x="922041" y="2379663"/>
            <a:chExt cx="1036330" cy="407773"/>
          </a:xfrm>
        </p:grpSpPr>
        <p:sp>
          <p:nvSpPr>
            <p:cNvPr id="114" name="Rectangle 113"/>
            <p:cNvSpPr/>
            <p:nvPr/>
          </p:nvSpPr>
          <p:spPr>
            <a:xfrm>
              <a:off x="922041" y="2379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464966" y="2379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922041" y="2913063"/>
            <a:ext cx="1036330" cy="407773"/>
            <a:chOff x="922041" y="2913063"/>
            <a:chExt cx="1036330" cy="407773"/>
          </a:xfrm>
        </p:grpSpPr>
        <p:sp>
          <p:nvSpPr>
            <p:cNvPr id="117" name="Rectangle 116"/>
            <p:cNvSpPr/>
            <p:nvPr/>
          </p:nvSpPr>
          <p:spPr>
            <a:xfrm>
              <a:off x="922041" y="2913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1464966" y="2913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922041" y="3979863"/>
            <a:ext cx="1036330" cy="407773"/>
            <a:chOff x="922041" y="3979863"/>
            <a:chExt cx="1036330" cy="407773"/>
          </a:xfrm>
        </p:grpSpPr>
        <p:sp>
          <p:nvSpPr>
            <p:cNvPr id="123" name="Rectangle 122"/>
            <p:cNvSpPr/>
            <p:nvPr/>
          </p:nvSpPr>
          <p:spPr>
            <a:xfrm>
              <a:off x="922041" y="39798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1464966" y="39798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922041" y="4513263"/>
            <a:ext cx="1036330" cy="407773"/>
            <a:chOff x="922041" y="4513263"/>
            <a:chExt cx="1036330" cy="407773"/>
          </a:xfrm>
        </p:grpSpPr>
        <p:sp>
          <p:nvSpPr>
            <p:cNvPr id="126" name="Rectangle 125"/>
            <p:cNvSpPr/>
            <p:nvPr/>
          </p:nvSpPr>
          <p:spPr>
            <a:xfrm>
              <a:off x="922041" y="4513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1464966" y="4513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922041" y="5580063"/>
            <a:ext cx="1036330" cy="407773"/>
            <a:chOff x="922041" y="5580063"/>
            <a:chExt cx="1036330" cy="407773"/>
          </a:xfrm>
        </p:grpSpPr>
        <p:sp>
          <p:nvSpPr>
            <p:cNvPr id="129" name="Rectangle 128"/>
            <p:cNvSpPr/>
            <p:nvPr/>
          </p:nvSpPr>
          <p:spPr>
            <a:xfrm>
              <a:off x="922041" y="5580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1464966" y="5580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922041" y="6113463"/>
            <a:ext cx="1036330" cy="407773"/>
            <a:chOff x="922041" y="6113463"/>
            <a:chExt cx="1036330" cy="407773"/>
          </a:xfrm>
        </p:grpSpPr>
        <p:sp>
          <p:nvSpPr>
            <p:cNvPr id="132" name="Rectangle 131"/>
            <p:cNvSpPr/>
            <p:nvPr/>
          </p:nvSpPr>
          <p:spPr>
            <a:xfrm>
              <a:off x="922041" y="6113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1464966" y="6113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1155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Manipulating Granularity: Group By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20411" y="1414118"/>
            <a:ext cx="59503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Key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348771" y="1414118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Data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3598181" y="1753929"/>
            <a:ext cx="1036330" cy="407773"/>
            <a:chOff x="931566" y="1442351"/>
            <a:chExt cx="1036330" cy="407773"/>
          </a:xfrm>
        </p:grpSpPr>
        <p:sp>
          <p:nvSpPr>
            <p:cNvPr id="73" name="Rectangle 72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474491" y="14423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3598181" y="2233540"/>
            <a:ext cx="1036330" cy="407773"/>
            <a:chOff x="931566" y="3042551"/>
            <a:chExt cx="1036330" cy="407773"/>
          </a:xfrm>
        </p:grpSpPr>
        <p:sp>
          <p:nvSpPr>
            <p:cNvPr id="76" name="Rectangle 75"/>
            <p:cNvSpPr/>
            <p:nvPr/>
          </p:nvSpPr>
          <p:spPr>
            <a:xfrm>
              <a:off x="931566" y="30425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474491" y="30425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3598181" y="2713151"/>
            <a:ext cx="1036330" cy="407773"/>
            <a:chOff x="931566" y="3042551"/>
            <a:chExt cx="1036330" cy="407773"/>
          </a:xfrm>
        </p:grpSpPr>
        <p:sp>
          <p:nvSpPr>
            <p:cNvPr id="79" name="Rectangle 78"/>
            <p:cNvSpPr/>
            <p:nvPr/>
          </p:nvSpPr>
          <p:spPr>
            <a:xfrm>
              <a:off x="931566" y="30425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1474491" y="30425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922041" y="1846263"/>
            <a:ext cx="1036330" cy="407773"/>
            <a:chOff x="922041" y="1846263"/>
            <a:chExt cx="1036330" cy="407773"/>
          </a:xfrm>
        </p:grpSpPr>
        <p:sp>
          <p:nvSpPr>
            <p:cNvPr id="84" name="Rectangle 83"/>
            <p:cNvSpPr/>
            <p:nvPr/>
          </p:nvSpPr>
          <p:spPr>
            <a:xfrm>
              <a:off x="922041" y="1846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1464966" y="1846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922041" y="2379663"/>
            <a:ext cx="1036330" cy="407773"/>
            <a:chOff x="922041" y="2379663"/>
            <a:chExt cx="1036330" cy="407773"/>
          </a:xfrm>
        </p:grpSpPr>
        <p:sp>
          <p:nvSpPr>
            <p:cNvPr id="87" name="Rectangle 86"/>
            <p:cNvSpPr/>
            <p:nvPr/>
          </p:nvSpPr>
          <p:spPr>
            <a:xfrm>
              <a:off x="922041" y="2379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464966" y="2379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922041" y="2913063"/>
            <a:ext cx="1036330" cy="407773"/>
            <a:chOff x="922041" y="2913063"/>
            <a:chExt cx="1036330" cy="407773"/>
          </a:xfrm>
        </p:grpSpPr>
        <p:sp>
          <p:nvSpPr>
            <p:cNvPr id="90" name="Rectangle 89"/>
            <p:cNvSpPr/>
            <p:nvPr/>
          </p:nvSpPr>
          <p:spPr>
            <a:xfrm>
              <a:off x="922041" y="2913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464966" y="2913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922041" y="3446463"/>
            <a:ext cx="1036330" cy="407773"/>
            <a:chOff x="922041" y="3446463"/>
            <a:chExt cx="1036330" cy="407773"/>
          </a:xfrm>
        </p:grpSpPr>
        <p:sp>
          <p:nvSpPr>
            <p:cNvPr id="93" name="Rectangle 92"/>
            <p:cNvSpPr/>
            <p:nvPr/>
          </p:nvSpPr>
          <p:spPr>
            <a:xfrm>
              <a:off x="922041" y="3446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1464966" y="3446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922041" y="3979863"/>
            <a:ext cx="1036330" cy="407773"/>
            <a:chOff x="922041" y="3979863"/>
            <a:chExt cx="1036330" cy="407773"/>
          </a:xfrm>
        </p:grpSpPr>
        <p:sp>
          <p:nvSpPr>
            <p:cNvPr id="96" name="Rectangle 95"/>
            <p:cNvSpPr/>
            <p:nvPr/>
          </p:nvSpPr>
          <p:spPr>
            <a:xfrm>
              <a:off x="922041" y="39798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464966" y="39798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22041" y="4513263"/>
            <a:ext cx="1036330" cy="407773"/>
            <a:chOff x="922041" y="4513263"/>
            <a:chExt cx="1036330" cy="407773"/>
          </a:xfrm>
        </p:grpSpPr>
        <p:sp>
          <p:nvSpPr>
            <p:cNvPr id="99" name="Rectangle 98"/>
            <p:cNvSpPr/>
            <p:nvPr/>
          </p:nvSpPr>
          <p:spPr>
            <a:xfrm>
              <a:off x="922041" y="4513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1464966" y="4513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922041" y="5580063"/>
            <a:ext cx="1036330" cy="407773"/>
            <a:chOff x="922041" y="5580063"/>
            <a:chExt cx="1036330" cy="407773"/>
          </a:xfrm>
        </p:grpSpPr>
        <p:sp>
          <p:nvSpPr>
            <p:cNvPr id="102" name="Rectangle 101"/>
            <p:cNvSpPr/>
            <p:nvPr/>
          </p:nvSpPr>
          <p:spPr>
            <a:xfrm>
              <a:off x="922041" y="5580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1464966" y="5580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922041" y="6113463"/>
            <a:ext cx="1036330" cy="407773"/>
            <a:chOff x="922041" y="6113463"/>
            <a:chExt cx="1036330" cy="407773"/>
          </a:xfrm>
        </p:grpSpPr>
        <p:sp>
          <p:nvSpPr>
            <p:cNvPr id="105" name="Rectangle 104"/>
            <p:cNvSpPr/>
            <p:nvPr/>
          </p:nvSpPr>
          <p:spPr>
            <a:xfrm>
              <a:off x="922041" y="6113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1464966" y="6113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922041" y="5046663"/>
            <a:ext cx="1036330" cy="407773"/>
            <a:chOff x="922041" y="5046663"/>
            <a:chExt cx="1036330" cy="407773"/>
          </a:xfrm>
        </p:grpSpPr>
        <p:sp>
          <p:nvSpPr>
            <p:cNvPr id="108" name="Rectangle 107"/>
            <p:cNvSpPr/>
            <p:nvPr/>
          </p:nvSpPr>
          <p:spPr>
            <a:xfrm>
              <a:off x="922041" y="5046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1464966" y="5046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3598181" y="3496577"/>
            <a:ext cx="1036330" cy="407773"/>
            <a:chOff x="922041" y="2379663"/>
            <a:chExt cx="1036330" cy="407773"/>
          </a:xfrm>
        </p:grpSpPr>
        <p:sp>
          <p:nvSpPr>
            <p:cNvPr id="114" name="Rectangle 113"/>
            <p:cNvSpPr/>
            <p:nvPr/>
          </p:nvSpPr>
          <p:spPr>
            <a:xfrm>
              <a:off x="922041" y="2379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464966" y="2379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3601516" y="5250549"/>
            <a:ext cx="1036330" cy="407773"/>
            <a:chOff x="922041" y="2913063"/>
            <a:chExt cx="1036330" cy="407773"/>
          </a:xfrm>
        </p:grpSpPr>
        <p:sp>
          <p:nvSpPr>
            <p:cNvPr id="117" name="Rectangle 116"/>
            <p:cNvSpPr/>
            <p:nvPr/>
          </p:nvSpPr>
          <p:spPr>
            <a:xfrm>
              <a:off x="922041" y="2913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1464966" y="2913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3598181" y="3981850"/>
            <a:ext cx="1036330" cy="407773"/>
            <a:chOff x="922041" y="3979863"/>
            <a:chExt cx="1036330" cy="407773"/>
          </a:xfrm>
        </p:grpSpPr>
        <p:sp>
          <p:nvSpPr>
            <p:cNvPr id="123" name="Rectangle 122"/>
            <p:cNvSpPr/>
            <p:nvPr/>
          </p:nvSpPr>
          <p:spPr>
            <a:xfrm>
              <a:off x="922041" y="39798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1464966" y="39798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3598181" y="5718204"/>
            <a:ext cx="1036330" cy="407773"/>
            <a:chOff x="922041" y="4513263"/>
            <a:chExt cx="1036330" cy="407773"/>
          </a:xfrm>
        </p:grpSpPr>
        <p:sp>
          <p:nvSpPr>
            <p:cNvPr id="126" name="Rectangle 125"/>
            <p:cNvSpPr/>
            <p:nvPr/>
          </p:nvSpPr>
          <p:spPr>
            <a:xfrm>
              <a:off x="922041" y="4513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1464966" y="4513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3598181" y="4467123"/>
            <a:ext cx="1036330" cy="407773"/>
            <a:chOff x="922041" y="5580063"/>
            <a:chExt cx="1036330" cy="407773"/>
          </a:xfrm>
        </p:grpSpPr>
        <p:sp>
          <p:nvSpPr>
            <p:cNvPr id="129" name="Rectangle 128"/>
            <p:cNvSpPr/>
            <p:nvPr/>
          </p:nvSpPr>
          <p:spPr>
            <a:xfrm>
              <a:off x="922041" y="5580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1464966" y="5580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3598181" y="6191722"/>
            <a:ext cx="1036330" cy="407773"/>
            <a:chOff x="922041" y="6113463"/>
            <a:chExt cx="1036330" cy="407773"/>
          </a:xfrm>
        </p:grpSpPr>
        <p:sp>
          <p:nvSpPr>
            <p:cNvPr id="132" name="Rectangle 131"/>
            <p:cNvSpPr/>
            <p:nvPr/>
          </p:nvSpPr>
          <p:spPr>
            <a:xfrm>
              <a:off x="922041" y="6113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1464966" y="6113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cxnSp>
        <p:nvCxnSpPr>
          <p:cNvPr id="59" name="Straight Arrow Connector 58"/>
          <p:cNvCxnSpPr/>
          <p:nvPr/>
        </p:nvCxnSpPr>
        <p:spPr>
          <a:xfrm>
            <a:off x="2222180" y="3973515"/>
            <a:ext cx="11095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2222180" y="3650349"/>
            <a:ext cx="1109599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Split into</a:t>
            </a:r>
          </a:p>
          <a:p>
            <a:pPr algn="ctr"/>
            <a:r>
              <a:rPr lang="en-US" dirty="0"/>
              <a:t>Groups</a:t>
            </a:r>
          </a:p>
        </p:txBody>
      </p:sp>
    </p:spTree>
    <p:extLst>
      <p:ext uri="{BB962C8B-B14F-4D97-AF65-F5344CB8AC3E}">
        <p14:creationId xmlns:p14="http://schemas.microsoft.com/office/powerpoint/2010/main" val="3925827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Manipulating Granularity: Group By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20411" y="1414118"/>
            <a:ext cx="59503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Key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348771" y="1414118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Data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3598181" y="1753929"/>
            <a:ext cx="1036330" cy="407773"/>
            <a:chOff x="931566" y="1442351"/>
            <a:chExt cx="1036330" cy="407773"/>
          </a:xfrm>
        </p:grpSpPr>
        <p:sp>
          <p:nvSpPr>
            <p:cNvPr id="73" name="Rectangle 72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474491" y="14423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3598181" y="2233540"/>
            <a:ext cx="1036330" cy="407773"/>
            <a:chOff x="931566" y="3042551"/>
            <a:chExt cx="1036330" cy="407773"/>
          </a:xfrm>
        </p:grpSpPr>
        <p:sp>
          <p:nvSpPr>
            <p:cNvPr id="76" name="Rectangle 75"/>
            <p:cNvSpPr/>
            <p:nvPr/>
          </p:nvSpPr>
          <p:spPr>
            <a:xfrm>
              <a:off x="931566" y="30425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474491" y="30425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3598181" y="2713151"/>
            <a:ext cx="1036330" cy="407773"/>
            <a:chOff x="931566" y="3042551"/>
            <a:chExt cx="1036330" cy="407773"/>
          </a:xfrm>
        </p:grpSpPr>
        <p:sp>
          <p:nvSpPr>
            <p:cNvPr id="79" name="Rectangle 78"/>
            <p:cNvSpPr/>
            <p:nvPr/>
          </p:nvSpPr>
          <p:spPr>
            <a:xfrm>
              <a:off x="931566" y="30425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1474491" y="30425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922041" y="1846263"/>
            <a:ext cx="1036330" cy="407773"/>
            <a:chOff x="922041" y="1846263"/>
            <a:chExt cx="1036330" cy="407773"/>
          </a:xfrm>
        </p:grpSpPr>
        <p:sp>
          <p:nvSpPr>
            <p:cNvPr id="84" name="Rectangle 83"/>
            <p:cNvSpPr/>
            <p:nvPr/>
          </p:nvSpPr>
          <p:spPr>
            <a:xfrm>
              <a:off x="922041" y="1846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1464966" y="1846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922041" y="2379663"/>
            <a:ext cx="1036330" cy="407773"/>
            <a:chOff x="922041" y="2379663"/>
            <a:chExt cx="1036330" cy="407773"/>
          </a:xfrm>
        </p:grpSpPr>
        <p:sp>
          <p:nvSpPr>
            <p:cNvPr id="87" name="Rectangle 86"/>
            <p:cNvSpPr/>
            <p:nvPr/>
          </p:nvSpPr>
          <p:spPr>
            <a:xfrm>
              <a:off x="922041" y="2379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464966" y="2379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922041" y="2913063"/>
            <a:ext cx="1036330" cy="407773"/>
            <a:chOff x="922041" y="2913063"/>
            <a:chExt cx="1036330" cy="407773"/>
          </a:xfrm>
        </p:grpSpPr>
        <p:sp>
          <p:nvSpPr>
            <p:cNvPr id="90" name="Rectangle 89"/>
            <p:cNvSpPr/>
            <p:nvPr/>
          </p:nvSpPr>
          <p:spPr>
            <a:xfrm>
              <a:off x="922041" y="2913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464966" y="2913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922041" y="3446463"/>
            <a:ext cx="1036330" cy="407773"/>
            <a:chOff x="922041" y="3446463"/>
            <a:chExt cx="1036330" cy="407773"/>
          </a:xfrm>
        </p:grpSpPr>
        <p:sp>
          <p:nvSpPr>
            <p:cNvPr id="93" name="Rectangle 92"/>
            <p:cNvSpPr/>
            <p:nvPr/>
          </p:nvSpPr>
          <p:spPr>
            <a:xfrm>
              <a:off x="922041" y="3446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1464966" y="3446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922041" y="3979863"/>
            <a:ext cx="1036330" cy="407773"/>
            <a:chOff x="922041" y="3979863"/>
            <a:chExt cx="1036330" cy="407773"/>
          </a:xfrm>
        </p:grpSpPr>
        <p:sp>
          <p:nvSpPr>
            <p:cNvPr id="96" name="Rectangle 95"/>
            <p:cNvSpPr/>
            <p:nvPr/>
          </p:nvSpPr>
          <p:spPr>
            <a:xfrm>
              <a:off x="922041" y="39798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464966" y="39798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22041" y="4513263"/>
            <a:ext cx="1036330" cy="407773"/>
            <a:chOff x="922041" y="4513263"/>
            <a:chExt cx="1036330" cy="407773"/>
          </a:xfrm>
        </p:grpSpPr>
        <p:sp>
          <p:nvSpPr>
            <p:cNvPr id="99" name="Rectangle 98"/>
            <p:cNvSpPr/>
            <p:nvPr/>
          </p:nvSpPr>
          <p:spPr>
            <a:xfrm>
              <a:off x="922041" y="4513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1464966" y="4513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922041" y="5580063"/>
            <a:ext cx="1036330" cy="407773"/>
            <a:chOff x="922041" y="5580063"/>
            <a:chExt cx="1036330" cy="407773"/>
          </a:xfrm>
        </p:grpSpPr>
        <p:sp>
          <p:nvSpPr>
            <p:cNvPr id="102" name="Rectangle 101"/>
            <p:cNvSpPr/>
            <p:nvPr/>
          </p:nvSpPr>
          <p:spPr>
            <a:xfrm>
              <a:off x="922041" y="5580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1464966" y="5580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922041" y="6113463"/>
            <a:ext cx="1036330" cy="407773"/>
            <a:chOff x="922041" y="6113463"/>
            <a:chExt cx="1036330" cy="407773"/>
          </a:xfrm>
        </p:grpSpPr>
        <p:sp>
          <p:nvSpPr>
            <p:cNvPr id="105" name="Rectangle 104"/>
            <p:cNvSpPr/>
            <p:nvPr/>
          </p:nvSpPr>
          <p:spPr>
            <a:xfrm>
              <a:off x="922041" y="6113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1464966" y="6113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922041" y="5046663"/>
            <a:ext cx="1036330" cy="407773"/>
            <a:chOff x="922041" y="5046663"/>
            <a:chExt cx="1036330" cy="407773"/>
          </a:xfrm>
        </p:grpSpPr>
        <p:sp>
          <p:nvSpPr>
            <p:cNvPr id="108" name="Rectangle 107"/>
            <p:cNvSpPr/>
            <p:nvPr/>
          </p:nvSpPr>
          <p:spPr>
            <a:xfrm>
              <a:off x="922041" y="5046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1464966" y="5046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3598181" y="3496577"/>
            <a:ext cx="1036330" cy="407773"/>
            <a:chOff x="922041" y="2379663"/>
            <a:chExt cx="1036330" cy="407773"/>
          </a:xfrm>
        </p:grpSpPr>
        <p:sp>
          <p:nvSpPr>
            <p:cNvPr id="114" name="Rectangle 113"/>
            <p:cNvSpPr/>
            <p:nvPr/>
          </p:nvSpPr>
          <p:spPr>
            <a:xfrm>
              <a:off x="922041" y="2379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464966" y="2379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3601516" y="5250549"/>
            <a:ext cx="1036330" cy="407773"/>
            <a:chOff x="922041" y="2913063"/>
            <a:chExt cx="1036330" cy="407773"/>
          </a:xfrm>
        </p:grpSpPr>
        <p:sp>
          <p:nvSpPr>
            <p:cNvPr id="117" name="Rectangle 116"/>
            <p:cNvSpPr/>
            <p:nvPr/>
          </p:nvSpPr>
          <p:spPr>
            <a:xfrm>
              <a:off x="922041" y="2913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1464966" y="2913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3598181" y="3981850"/>
            <a:ext cx="1036330" cy="407773"/>
            <a:chOff x="922041" y="3979863"/>
            <a:chExt cx="1036330" cy="407773"/>
          </a:xfrm>
        </p:grpSpPr>
        <p:sp>
          <p:nvSpPr>
            <p:cNvPr id="123" name="Rectangle 122"/>
            <p:cNvSpPr/>
            <p:nvPr/>
          </p:nvSpPr>
          <p:spPr>
            <a:xfrm>
              <a:off x="922041" y="39798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1464966" y="39798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3598181" y="5718204"/>
            <a:ext cx="1036330" cy="407773"/>
            <a:chOff x="922041" y="4513263"/>
            <a:chExt cx="1036330" cy="407773"/>
          </a:xfrm>
        </p:grpSpPr>
        <p:sp>
          <p:nvSpPr>
            <p:cNvPr id="126" name="Rectangle 125"/>
            <p:cNvSpPr/>
            <p:nvPr/>
          </p:nvSpPr>
          <p:spPr>
            <a:xfrm>
              <a:off x="922041" y="4513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1464966" y="4513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3598181" y="4467123"/>
            <a:ext cx="1036330" cy="407773"/>
            <a:chOff x="922041" y="5580063"/>
            <a:chExt cx="1036330" cy="407773"/>
          </a:xfrm>
        </p:grpSpPr>
        <p:sp>
          <p:nvSpPr>
            <p:cNvPr id="129" name="Rectangle 128"/>
            <p:cNvSpPr/>
            <p:nvPr/>
          </p:nvSpPr>
          <p:spPr>
            <a:xfrm>
              <a:off x="922041" y="5580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1464966" y="5580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3598181" y="6191722"/>
            <a:ext cx="1036330" cy="407773"/>
            <a:chOff x="922041" y="6113463"/>
            <a:chExt cx="1036330" cy="407773"/>
          </a:xfrm>
        </p:grpSpPr>
        <p:sp>
          <p:nvSpPr>
            <p:cNvPr id="132" name="Rectangle 131"/>
            <p:cNvSpPr/>
            <p:nvPr/>
          </p:nvSpPr>
          <p:spPr>
            <a:xfrm>
              <a:off x="922041" y="6113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1464966" y="6113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cxnSp>
        <p:nvCxnSpPr>
          <p:cNvPr id="59" name="Straight Arrow Connector 58"/>
          <p:cNvCxnSpPr/>
          <p:nvPr/>
        </p:nvCxnSpPr>
        <p:spPr>
          <a:xfrm>
            <a:off x="2222180" y="3973515"/>
            <a:ext cx="11095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2222180" y="3650349"/>
            <a:ext cx="1109599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Split into</a:t>
            </a:r>
          </a:p>
          <a:p>
            <a:pPr algn="ctr"/>
            <a:r>
              <a:rPr lang="en-US" dirty="0"/>
              <a:t>Groups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902547" y="2141105"/>
            <a:ext cx="1428596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Aggregate</a:t>
            </a:r>
          </a:p>
          <a:p>
            <a:pPr algn="ctr"/>
            <a:r>
              <a:rPr lang="en-US" dirty="0"/>
              <a:t>Function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4902547" y="2464271"/>
            <a:ext cx="14285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4902547" y="3854236"/>
            <a:ext cx="1428596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Aggregate</a:t>
            </a:r>
          </a:p>
          <a:p>
            <a:pPr algn="ctr"/>
            <a:r>
              <a:rPr lang="en-US" dirty="0"/>
              <a:t>Function</a:t>
            </a:r>
          </a:p>
        </p:txBody>
      </p:sp>
      <p:cxnSp>
        <p:nvCxnSpPr>
          <p:cNvPr id="82" name="Straight Arrow Connector 81"/>
          <p:cNvCxnSpPr/>
          <p:nvPr/>
        </p:nvCxnSpPr>
        <p:spPr>
          <a:xfrm>
            <a:off x="4902547" y="4177402"/>
            <a:ext cx="14285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/>
          <p:cNvSpPr txBox="1"/>
          <p:nvPr/>
        </p:nvSpPr>
        <p:spPr>
          <a:xfrm>
            <a:off x="4942817" y="5613772"/>
            <a:ext cx="1428596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Aggregate</a:t>
            </a:r>
          </a:p>
          <a:p>
            <a:pPr algn="ctr"/>
            <a:r>
              <a:rPr lang="en-US" dirty="0"/>
              <a:t>Function</a:t>
            </a:r>
          </a:p>
        </p:txBody>
      </p:sp>
      <p:cxnSp>
        <p:nvCxnSpPr>
          <p:cNvPr id="111" name="Straight Arrow Connector 110"/>
          <p:cNvCxnSpPr/>
          <p:nvPr/>
        </p:nvCxnSpPr>
        <p:spPr>
          <a:xfrm>
            <a:off x="4942817" y="5936938"/>
            <a:ext cx="14285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2" name="Group 111"/>
          <p:cNvGrpSpPr/>
          <p:nvPr/>
        </p:nvGrpSpPr>
        <p:grpSpPr>
          <a:xfrm>
            <a:off x="6599179" y="2211406"/>
            <a:ext cx="1199792" cy="407773"/>
            <a:chOff x="931566" y="1442351"/>
            <a:chExt cx="1199792" cy="407773"/>
          </a:xfrm>
        </p:grpSpPr>
        <p:sp>
          <p:nvSpPr>
            <p:cNvPr id="119" name="Rectangle 118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6599179" y="3888907"/>
            <a:ext cx="1199792" cy="407773"/>
            <a:chOff x="931566" y="1442351"/>
            <a:chExt cx="1199792" cy="407773"/>
          </a:xfrm>
        </p:grpSpPr>
        <p:sp>
          <p:nvSpPr>
            <p:cNvPr id="134" name="Rectangle 133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12</a:t>
              </a:r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6599179" y="5733837"/>
            <a:ext cx="1199792" cy="407773"/>
            <a:chOff x="931566" y="1442351"/>
            <a:chExt cx="1199792" cy="407773"/>
          </a:xfrm>
        </p:grpSpPr>
        <p:sp>
          <p:nvSpPr>
            <p:cNvPr id="137" name="Rectangle 136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18</a:t>
              </a: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6599179" y="2211406"/>
            <a:ext cx="1199792" cy="407773"/>
            <a:chOff x="931566" y="1442351"/>
            <a:chExt cx="1199792" cy="407773"/>
          </a:xfrm>
        </p:grpSpPr>
        <p:sp>
          <p:nvSpPr>
            <p:cNvPr id="140" name="Rectangle 139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6599179" y="3888907"/>
            <a:ext cx="1199792" cy="407773"/>
            <a:chOff x="931566" y="1442351"/>
            <a:chExt cx="1199792" cy="407773"/>
          </a:xfrm>
        </p:grpSpPr>
        <p:sp>
          <p:nvSpPr>
            <p:cNvPr id="143" name="Rectangle 142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12</a:t>
              </a:r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6599179" y="5733837"/>
            <a:ext cx="1199792" cy="407773"/>
            <a:chOff x="931566" y="1442351"/>
            <a:chExt cx="1199792" cy="407773"/>
          </a:xfrm>
        </p:grpSpPr>
        <p:sp>
          <p:nvSpPr>
            <p:cNvPr id="146" name="Rectangle 145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4996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Manipulating Granularity: Group By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20411" y="1414118"/>
            <a:ext cx="59503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Key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348771" y="1414118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/>
              <a:t>Data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3598181" y="1753929"/>
            <a:ext cx="1036330" cy="407773"/>
            <a:chOff x="931566" y="1442351"/>
            <a:chExt cx="1036330" cy="407773"/>
          </a:xfrm>
        </p:grpSpPr>
        <p:sp>
          <p:nvSpPr>
            <p:cNvPr id="73" name="Rectangle 72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474491" y="14423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3598181" y="2233540"/>
            <a:ext cx="1036330" cy="407773"/>
            <a:chOff x="931566" y="3042551"/>
            <a:chExt cx="1036330" cy="407773"/>
          </a:xfrm>
        </p:grpSpPr>
        <p:sp>
          <p:nvSpPr>
            <p:cNvPr id="76" name="Rectangle 75"/>
            <p:cNvSpPr/>
            <p:nvPr/>
          </p:nvSpPr>
          <p:spPr>
            <a:xfrm>
              <a:off x="931566" y="30425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474491" y="30425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3598181" y="2713151"/>
            <a:ext cx="1036330" cy="407773"/>
            <a:chOff x="931566" y="3042551"/>
            <a:chExt cx="1036330" cy="407773"/>
          </a:xfrm>
        </p:grpSpPr>
        <p:sp>
          <p:nvSpPr>
            <p:cNvPr id="79" name="Rectangle 78"/>
            <p:cNvSpPr/>
            <p:nvPr/>
          </p:nvSpPr>
          <p:spPr>
            <a:xfrm>
              <a:off x="931566" y="30425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1474491" y="304255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922041" y="1846263"/>
            <a:ext cx="1036330" cy="407773"/>
            <a:chOff x="922041" y="1846263"/>
            <a:chExt cx="1036330" cy="407773"/>
          </a:xfrm>
        </p:grpSpPr>
        <p:sp>
          <p:nvSpPr>
            <p:cNvPr id="84" name="Rectangle 83"/>
            <p:cNvSpPr/>
            <p:nvPr/>
          </p:nvSpPr>
          <p:spPr>
            <a:xfrm>
              <a:off x="922041" y="1846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1464966" y="1846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922041" y="2379663"/>
            <a:ext cx="1036330" cy="407773"/>
            <a:chOff x="922041" y="2379663"/>
            <a:chExt cx="1036330" cy="407773"/>
          </a:xfrm>
        </p:grpSpPr>
        <p:sp>
          <p:nvSpPr>
            <p:cNvPr id="87" name="Rectangle 86"/>
            <p:cNvSpPr/>
            <p:nvPr/>
          </p:nvSpPr>
          <p:spPr>
            <a:xfrm>
              <a:off x="922041" y="2379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464966" y="2379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922041" y="2913063"/>
            <a:ext cx="1036330" cy="407773"/>
            <a:chOff x="922041" y="2913063"/>
            <a:chExt cx="1036330" cy="407773"/>
          </a:xfrm>
        </p:grpSpPr>
        <p:sp>
          <p:nvSpPr>
            <p:cNvPr id="90" name="Rectangle 89"/>
            <p:cNvSpPr/>
            <p:nvPr/>
          </p:nvSpPr>
          <p:spPr>
            <a:xfrm>
              <a:off x="922041" y="2913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464966" y="2913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922041" y="3446463"/>
            <a:ext cx="1036330" cy="407773"/>
            <a:chOff x="922041" y="3446463"/>
            <a:chExt cx="1036330" cy="407773"/>
          </a:xfrm>
        </p:grpSpPr>
        <p:sp>
          <p:nvSpPr>
            <p:cNvPr id="93" name="Rectangle 92"/>
            <p:cNvSpPr/>
            <p:nvPr/>
          </p:nvSpPr>
          <p:spPr>
            <a:xfrm>
              <a:off x="922041" y="3446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1464966" y="3446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922041" y="3979863"/>
            <a:ext cx="1036330" cy="407773"/>
            <a:chOff x="922041" y="3979863"/>
            <a:chExt cx="1036330" cy="407773"/>
          </a:xfrm>
        </p:grpSpPr>
        <p:sp>
          <p:nvSpPr>
            <p:cNvPr id="96" name="Rectangle 95"/>
            <p:cNvSpPr/>
            <p:nvPr/>
          </p:nvSpPr>
          <p:spPr>
            <a:xfrm>
              <a:off x="922041" y="39798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464966" y="39798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922041" y="4513263"/>
            <a:ext cx="1036330" cy="407773"/>
            <a:chOff x="922041" y="4513263"/>
            <a:chExt cx="1036330" cy="407773"/>
          </a:xfrm>
        </p:grpSpPr>
        <p:sp>
          <p:nvSpPr>
            <p:cNvPr id="99" name="Rectangle 98"/>
            <p:cNvSpPr/>
            <p:nvPr/>
          </p:nvSpPr>
          <p:spPr>
            <a:xfrm>
              <a:off x="922041" y="4513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1464966" y="4513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922041" y="5580063"/>
            <a:ext cx="1036330" cy="407773"/>
            <a:chOff x="922041" y="5580063"/>
            <a:chExt cx="1036330" cy="407773"/>
          </a:xfrm>
        </p:grpSpPr>
        <p:sp>
          <p:nvSpPr>
            <p:cNvPr id="102" name="Rectangle 101"/>
            <p:cNvSpPr/>
            <p:nvPr/>
          </p:nvSpPr>
          <p:spPr>
            <a:xfrm>
              <a:off x="922041" y="5580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1464966" y="5580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922041" y="6113463"/>
            <a:ext cx="1036330" cy="407773"/>
            <a:chOff x="922041" y="6113463"/>
            <a:chExt cx="1036330" cy="407773"/>
          </a:xfrm>
        </p:grpSpPr>
        <p:sp>
          <p:nvSpPr>
            <p:cNvPr id="105" name="Rectangle 104"/>
            <p:cNvSpPr/>
            <p:nvPr/>
          </p:nvSpPr>
          <p:spPr>
            <a:xfrm>
              <a:off x="922041" y="6113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1464966" y="6113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922041" y="5046663"/>
            <a:ext cx="1036330" cy="407773"/>
            <a:chOff x="922041" y="5046663"/>
            <a:chExt cx="1036330" cy="407773"/>
          </a:xfrm>
        </p:grpSpPr>
        <p:sp>
          <p:nvSpPr>
            <p:cNvPr id="108" name="Rectangle 107"/>
            <p:cNvSpPr/>
            <p:nvPr/>
          </p:nvSpPr>
          <p:spPr>
            <a:xfrm>
              <a:off x="922041" y="5046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1464966" y="5046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3598181" y="3496577"/>
            <a:ext cx="1036330" cy="407773"/>
            <a:chOff x="922041" y="2379663"/>
            <a:chExt cx="1036330" cy="407773"/>
          </a:xfrm>
        </p:grpSpPr>
        <p:sp>
          <p:nvSpPr>
            <p:cNvPr id="114" name="Rectangle 113"/>
            <p:cNvSpPr/>
            <p:nvPr/>
          </p:nvSpPr>
          <p:spPr>
            <a:xfrm>
              <a:off x="922041" y="23796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464966" y="23796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3601516" y="5250549"/>
            <a:ext cx="1036330" cy="407773"/>
            <a:chOff x="922041" y="2913063"/>
            <a:chExt cx="1036330" cy="407773"/>
          </a:xfrm>
        </p:grpSpPr>
        <p:sp>
          <p:nvSpPr>
            <p:cNvPr id="117" name="Rectangle 116"/>
            <p:cNvSpPr/>
            <p:nvPr/>
          </p:nvSpPr>
          <p:spPr>
            <a:xfrm>
              <a:off x="922041" y="2913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1464966" y="2913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3598181" y="3981850"/>
            <a:ext cx="1036330" cy="407773"/>
            <a:chOff x="922041" y="3979863"/>
            <a:chExt cx="1036330" cy="407773"/>
          </a:xfrm>
        </p:grpSpPr>
        <p:sp>
          <p:nvSpPr>
            <p:cNvPr id="123" name="Rectangle 122"/>
            <p:cNvSpPr/>
            <p:nvPr/>
          </p:nvSpPr>
          <p:spPr>
            <a:xfrm>
              <a:off x="922041" y="39798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1464966" y="39798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3598181" y="5718204"/>
            <a:ext cx="1036330" cy="407773"/>
            <a:chOff x="922041" y="4513263"/>
            <a:chExt cx="1036330" cy="407773"/>
          </a:xfrm>
        </p:grpSpPr>
        <p:sp>
          <p:nvSpPr>
            <p:cNvPr id="126" name="Rectangle 125"/>
            <p:cNvSpPr/>
            <p:nvPr/>
          </p:nvSpPr>
          <p:spPr>
            <a:xfrm>
              <a:off x="922041" y="45132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1464966" y="45132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3598181" y="4467123"/>
            <a:ext cx="1036330" cy="407773"/>
            <a:chOff x="922041" y="5580063"/>
            <a:chExt cx="1036330" cy="407773"/>
          </a:xfrm>
        </p:grpSpPr>
        <p:sp>
          <p:nvSpPr>
            <p:cNvPr id="129" name="Rectangle 128"/>
            <p:cNvSpPr/>
            <p:nvPr/>
          </p:nvSpPr>
          <p:spPr>
            <a:xfrm>
              <a:off x="922041" y="55800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1464966" y="55800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3598181" y="6191722"/>
            <a:ext cx="1036330" cy="407773"/>
            <a:chOff x="922041" y="6113463"/>
            <a:chExt cx="1036330" cy="407773"/>
          </a:xfrm>
        </p:grpSpPr>
        <p:sp>
          <p:nvSpPr>
            <p:cNvPr id="132" name="Rectangle 131"/>
            <p:cNvSpPr/>
            <p:nvPr/>
          </p:nvSpPr>
          <p:spPr>
            <a:xfrm>
              <a:off x="922041" y="611346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1464966" y="611346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</p:grpSp>
      <p:cxnSp>
        <p:nvCxnSpPr>
          <p:cNvPr id="59" name="Straight Arrow Connector 58"/>
          <p:cNvCxnSpPr/>
          <p:nvPr/>
        </p:nvCxnSpPr>
        <p:spPr>
          <a:xfrm>
            <a:off x="2222180" y="3973515"/>
            <a:ext cx="11095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2222180" y="3650349"/>
            <a:ext cx="1109599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Split into</a:t>
            </a:r>
          </a:p>
          <a:p>
            <a:pPr algn="ctr"/>
            <a:r>
              <a:rPr lang="en-US" dirty="0"/>
              <a:t>Groups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902547" y="2141105"/>
            <a:ext cx="1428596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Aggregate</a:t>
            </a:r>
          </a:p>
          <a:p>
            <a:pPr algn="ctr"/>
            <a:r>
              <a:rPr lang="en-US" dirty="0"/>
              <a:t>Function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4902547" y="2464271"/>
            <a:ext cx="14285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4902547" y="3854236"/>
            <a:ext cx="1428596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Aggregate</a:t>
            </a:r>
          </a:p>
          <a:p>
            <a:pPr algn="ctr"/>
            <a:r>
              <a:rPr lang="en-US" dirty="0"/>
              <a:t>Function</a:t>
            </a:r>
          </a:p>
        </p:txBody>
      </p:sp>
      <p:cxnSp>
        <p:nvCxnSpPr>
          <p:cNvPr id="82" name="Straight Arrow Connector 81"/>
          <p:cNvCxnSpPr/>
          <p:nvPr/>
        </p:nvCxnSpPr>
        <p:spPr>
          <a:xfrm>
            <a:off x="4902547" y="4177402"/>
            <a:ext cx="14285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/>
          <p:cNvSpPr txBox="1"/>
          <p:nvPr/>
        </p:nvSpPr>
        <p:spPr>
          <a:xfrm>
            <a:off x="4942817" y="5613772"/>
            <a:ext cx="1428596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Aggregate</a:t>
            </a:r>
          </a:p>
          <a:p>
            <a:pPr algn="ctr"/>
            <a:r>
              <a:rPr lang="en-US" dirty="0"/>
              <a:t>Function</a:t>
            </a:r>
          </a:p>
        </p:txBody>
      </p:sp>
      <p:cxnSp>
        <p:nvCxnSpPr>
          <p:cNvPr id="111" name="Straight Arrow Connector 110"/>
          <p:cNvCxnSpPr/>
          <p:nvPr/>
        </p:nvCxnSpPr>
        <p:spPr>
          <a:xfrm>
            <a:off x="4942817" y="5936938"/>
            <a:ext cx="14285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2" name="Group 111"/>
          <p:cNvGrpSpPr/>
          <p:nvPr/>
        </p:nvGrpSpPr>
        <p:grpSpPr>
          <a:xfrm>
            <a:off x="6599179" y="2211406"/>
            <a:ext cx="1199792" cy="407773"/>
            <a:chOff x="931566" y="1442351"/>
            <a:chExt cx="1199792" cy="407773"/>
          </a:xfrm>
        </p:grpSpPr>
        <p:sp>
          <p:nvSpPr>
            <p:cNvPr id="119" name="Rectangle 118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6599179" y="3888907"/>
            <a:ext cx="1199792" cy="407773"/>
            <a:chOff x="931566" y="1442351"/>
            <a:chExt cx="1199792" cy="407773"/>
          </a:xfrm>
        </p:grpSpPr>
        <p:sp>
          <p:nvSpPr>
            <p:cNvPr id="134" name="Rectangle 133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12</a:t>
              </a:r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9358145" y="4177401"/>
            <a:ext cx="1199792" cy="407773"/>
            <a:chOff x="931566" y="1442351"/>
            <a:chExt cx="1199792" cy="407773"/>
          </a:xfrm>
        </p:grpSpPr>
        <p:sp>
          <p:nvSpPr>
            <p:cNvPr id="137" name="Rectangle 136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18</a:t>
              </a: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9358145" y="3242576"/>
            <a:ext cx="1199792" cy="407773"/>
            <a:chOff x="931566" y="1442351"/>
            <a:chExt cx="1199792" cy="407773"/>
          </a:xfrm>
        </p:grpSpPr>
        <p:sp>
          <p:nvSpPr>
            <p:cNvPr id="140" name="Rectangle 139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9358145" y="3715093"/>
            <a:ext cx="1199792" cy="407773"/>
            <a:chOff x="931566" y="1442351"/>
            <a:chExt cx="1199792" cy="407773"/>
          </a:xfrm>
        </p:grpSpPr>
        <p:sp>
          <p:nvSpPr>
            <p:cNvPr id="143" name="Rectangle 142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12</a:t>
              </a:r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6599179" y="5733837"/>
            <a:ext cx="1199792" cy="407773"/>
            <a:chOff x="931566" y="1442351"/>
            <a:chExt cx="1199792" cy="407773"/>
          </a:xfrm>
        </p:grpSpPr>
        <p:sp>
          <p:nvSpPr>
            <p:cNvPr id="146" name="Rectangle 145"/>
            <p:cNvSpPr/>
            <p:nvPr/>
          </p:nvSpPr>
          <p:spPr>
            <a:xfrm>
              <a:off x="931566" y="144235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1474491" y="1442351"/>
              <a:ext cx="656867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18</a:t>
              </a:r>
            </a:p>
          </p:txBody>
        </p:sp>
      </p:grpSp>
      <p:cxnSp>
        <p:nvCxnSpPr>
          <p:cNvPr id="148" name="Straight Arrow Connector 147"/>
          <p:cNvCxnSpPr/>
          <p:nvPr/>
        </p:nvCxnSpPr>
        <p:spPr>
          <a:xfrm>
            <a:off x="7929154" y="2351418"/>
            <a:ext cx="1346165" cy="1389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>
            <a:off x="7929154" y="3973515"/>
            <a:ext cx="13461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 flipV="1">
            <a:off x="7929154" y="4199944"/>
            <a:ext cx="1346165" cy="15738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1" name="TextBox 150"/>
          <p:cNvSpPr txBox="1"/>
          <p:nvPr/>
        </p:nvSpPr>
        <p:spPr>
          <a:xfrm>
            <a:off x="8141212" y="3657592"/>
            <a:ext cx="922047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Merge</a:t>
            </a:r>
          </a:p>
          <a:p>
            <a:pPr algn="ctr"/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208383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382" y="97245"/>
            <a:ext cx="10801350" cy="1325563"/>
          </a:xfrm>
        </p:spPr>
        <p:txBody>
          <a:bodyPr/>
          <a:lstStyle/>
          <a:p>
            <a:r>
              <a:rPr lang="en-US" dirty="0"/>
              <a:t>Manipulating Granularity</a:t>
            </a:r>
            <a:r>
              <a:rPr lang="en-US"/>
              <a:t>: Pivot 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19963" y="1218174"/>
            <a:ext cx="595035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Key</a:t>
            </a:r>
            <a:br>
              <a:rPr lang="en-US" dirty="0"/>
            </a:br>
            <a:r>
              <a:rPr lang="en-US" dirty="0"/>
              <a:t>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611773" y="1495173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/>
              <a:t>Data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570778" y="2418853"/>
            <a:ext cx="1662160" cy="407773"/>
            <a:chOff x="570778" y="2418853"/>
            <a:chExt cx="1662160" cy="407773"/>
          </a:xfrm>
        </p:grpSpPr>
        <p:sp>
          <p:nvSpPr>
            <p:cNvPr id="17" name="Rectangle 16"/>
            <p:cNvSpPr/>
            <p:nvPr/>
          </p:nvSpPr>
          <p:spPr>
            <a:xfrm>
              <a:off x="570778" y="2418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739533" y="2418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1142809" y="2418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70778" y="2952253"/>
            <a:ext cx="1662160" cy="407773"/>
            <a:chOff x="570778" y="2952253"/>
            <a:chExt cx="1662160" cy="407773"/>
          </a:xfrm>
        </p:grpSpPr>
        <p:sp>
          <p:nvSpPr>
            <p:cNvPr id="19" name="Rectangle 18"/>
            <p:cNvSpPr/>
            <p:nvPr/>
          </p:nvSpPr>
          <p:spPr>
            <a:xfrm>
              <a:off x="570778" y="2952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739533" y="2952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1142809" y="2952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70778" y="3485653"/>
            <a:ext cx="1662160" cy="407773"/>
            <a:chOff x="570778" y="3485653"/>
            <a:chExt cx="1662160" cy="407773"/>
          </a:xfrm>
        </p:grpSpPr>
        <p:sp>
          <p:nvSpPr>
            <p:cNvPr id="21" name="Rectangle 20"/>
            <p:cNvSpPr/>
            <p:nvPr/>
          </p:nvSpPr>
          <p:spPr>
            <a:xfrm>
              <a:off x="570778" y="34856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739533" y="34856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142809" y="34856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70778" y="4019053"/>
            <a:ext cx="1662160" cy="407773"/>
            <a:chOff x="570778" y="4019053"/>
            <a:chExt cx="1662160" cy="407773"/>
          </a:xfrm>
        </p:grpSpPr>
        <p:sp>
          <p:nvSpPr>
            <p:cNvPr id="23" name="Rectangle 22"/>
            <p:cNvSpPr/>
            <p:nvPr/>
          </p:nvSpPr>
          <p:spPr>
            <a:xfrm>
              <a:off x="570778" y="40190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739533" y="40190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142809" y="40190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70778" y="4552453"/>
            <a:ext cx="1662160" cy="407773"/>
            <a:chOff x="570778" y="4552453"/>
            <a:chExt cx="1662160" cy="407773"/>
          </a:xfrm>
        </p:grpSpPr>
        <p:sp>
          <p:nvSpPr>
            <p:cNvPr id="25" name="Rectangle 24"/>
            <p:cNvSpPr/>
            <p:nvPr/>
          </p:nvSpPr>
          <p:spPr>
            <a:xfrm>
              <a:off x="570778" y="4552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739533" y="4552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142809" y="4552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70778" y="5085853"/>
            <a:ext cx="1662160" cy="407773"/>
            <a:chOff x="570778" y="5085853"/>
            <a:chExt cx="1662160" cy="407773"/>
          </a:xfrm>
        </p:grpSpPr>
        <p:sp>
          <p:nvSpPr>
            <p:cNvPr id="34" name="Rectangle 33"/>
            <p:cNvSpPr/>
            <p:nvPr/>
          </p:nvSpPr>
          <p:spPr>
            <a:xfrm>
              <a:off x="570778" y="5085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739533" y="5085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142809" y="5085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70778" y="5619253"/>
            <a:ext cx="1662160" cy="407773"/>
            <a:chOff x="570778" y="5619253"/>
            <a:chExt cx="1662160" cy="407773"/>
          </a:xfrm>
        </p:grpSpPr>
        <p:sp>
          <p:nvSpPr>
            <p:cNvPr id="37" name="Rectangle 36"/>
            <p:cNvSpPr/>
            <p:nvPr/>
          </p:nvSpPr>
          <p:spPr>
            <a:xfrm>
              <a:off x="570778" y="5619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739533" y="5619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1142809" y="5619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70778" y="6152653"/>
            <a:ext cx="1662160" cy="407773"/>
            <a:chOff x="570778" y="6152653"/>
            <a:chExt cx="1662160" cy="407773"/>
          </a:xfrm>
        </p:grpSpPr>
        <p:sp>
          <p:nvSpPr>
            <p:cNvPr id="40" name="Rectangle 39"/>
            <p:cNvSpPr/>
            <p:nvPr/>
          </p:nvSpPr>
          <p:spPr>
            <a:xfrm>
              <a:off x="570778" y="61526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739533" y="61526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1142809" y="61526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1091994" y="1218174"/>
            <a:ext cx="595035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Key</a:t>
            </a:r>
          </a:p>
          <a:p>
            <a:pPr algn="ctr"/>
            <a:r>
              <a:rPr lang="en-US" dirty="0"/>
              <a:t>C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70778" y="1885453"/>
            <a:ext cx="1662160" cy="407773"/>
            <a:chOff x="570778" y="1885453"/>
            <a:chExt cx="1662160" cy="407773"/>
          </a:xfrm>
        </p:grpSpPr>
        <p:sp>
          <p:nvSpPr>
            <p:cNvPr id="46" name="Rectangle 45"/>
            <p:cNvSpPr/>
            <p:nvPr/>
          </p:nvSpPr>
          <p:spPr>
            <a:xfrm>
              <a:off x="570778" y="1885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739533" y="1885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1142809" y="1885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570778" y="2418853"/>
            <a:ext cx="1662160" cy="407773"/>
            <a:chOff x="570778" y="2418853"/>
            <a:chExt cx="1662160" cy="407773"/>
          </a:xfrm>
        </p:grpSpPr>
        <p:sp>
          <p:nvSpPr>
            <p:cNvPr id="119" name="Rectangle 118"/>
            <p:cNvSpPr/>
            <p:nvPr/>
          </p:nvSpPr>
          <p:spPr>
            <a:xfrm>
              <a:off x="570778" y="2418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739533" y="2418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142809" y="2418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570778" y="2952253"/>
            <a:ext cx="1662160" cy="407773"/>
            <a:chOff x="570778" y="2952253"/>
            <a:chExt cx="1662160" cy="407773"/>
          </a:xfrm>
        </p:grpSpPr>
        <p:sp>
          <p:nvSpPr>
            <p:cNvPr id="123" name="Rectangle 122"/>
            <p:cNvSpPr/>
            <p:nvPr/>
          </p:nvSpPr>
          <p:spPr>
            <a:xfrm>
              <a:off x="570778" y="2952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1739533" y="2952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1142809" y="2952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570778" y="3485653"/>
            <a:ext cx="1662160" cy="407773"/>
            <a:chOff x="570778" y="3485653"/>
            <a:chExt cx="1662160" cy="407773"/>
          </a:xfrm>
        </p:grpSpPr>
        <p:sp>
          <p:nvSpPr>
            <p:cNvPr id="127" name="Rectangle 126"/>
            <p:cNvSpPr/>
            <p:nvPr/>
          </p:nvSpPr>
          <p:spPr>
            <a:xfrm>
              <a:off x="570778" y="34856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1739533" y="34856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1142809" y="34856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570778" y="4019053"/>
            <a:ext cx="1662160" cy="407773"/>
            <a:chOff x="570778" y="4019053"/>
            <a:chExt cx="1662160" cy="407773"/>
          </a:xfrm>
        </p:grpSpPr>
        <p:sp>
          <p:nvSpPr>
            <p:cNvPr id="131" name="Rectangle 130"/>
            <p:cNvSpPr/>
            <p:nvPr/>
          </p:nvSpPr>
          <p:spPr>
            <a:xfrm>
              <a:off x="570778" y="40190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1739533" y="40190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1142809" y="40190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134" name="Group 133"/>
          <p:cNvGrpSpPr/>
          <p:nvPr/>
        </p:nvGrpSpPr>
        <p:grpSpPr>
          <a:xfrm>
            <a:off x="570778" y="4552453"/>
            <a:ext cx="1662160" cy="407773"/>
            <a:chOff x="570778" y="4552453"/>
            <a:chExt cx="1662160" cy="407773"/>
          </a:xfrm>
        </p:grpSpPr>
        <p:sp>
          <p:nvSpPr>
            <p:cNvPr id="135" name="Rectangle 134"/>
            <p:cNvSpPr/>
            <p:nvPr/>
          </p:nvSpPr>
          <p:spPr>
            <a:xfrm>
              <a:off x="570778" y="4552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1739533" y="4552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1142809" y="4552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570778" y="5085853"/>
            <a:ext cx="1662160" cy="407773"/>
            <a:chOff x="570778" y="5085853"/>
            <a:chExt cx="1662160" cy="407773"/>
          </a:xfrm>
        </p:grpSpPr>
        <p:sp>
          <p:nvSpPr>
            <p:cNvPr id="139" name="Rectangle 138"/>
            <p:cNvSpPr/>
            <p:nvPr/>
          </p:nvSpPr>
          <p:spPr>
            <a:xfrm>
              <a:off x="570778" y="5085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1739533" y="5085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1142809" y="5085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570778" y="5619253"/>
            <a:ext cx="1662160" cy="407773"/>
            <a:chOff x="570778" y="5619253"/>
            <a:chExt cx="1662160" cy="407773"/>
          </a:xfrm>
        </p:grpSpPr>
        <p:sp>
          <p:nvSpPr>
            <p:cNvPr id="143" name="Rectangle 142"/>
            <p:cNvSpPr/>
            <p:nvPr/>
          </p:nvSpPr>
          <p:spPr>
            <a:xfrm>
              <a:off x="570778" y="5619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739533" y="5619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1142809" y="5619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570778" y="6152653"/>
            <a:ext cx="1662160" cy="407773"/>
            <a:chOff x="570778" y="6152653"/>
            <a:chExt cx="1662160" cy="407773"/>
          </a:xfrm>
        </p:grpSpPr>
        <p:sp>
          <p:nvSpPr>
            <p:cNvPr id="147" name="Rectangle 146"/>
            <p:cNvSpPr/>
            <p:nvPr/>
          </p:nvSpPr>
          <p:spPr>
            <a:xfrm>
              <a:off x="570778" y="61526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</a:t>
              </a:r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1739533" y="61526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1142809" y="61526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570778" y="1885453"/>
            <a:ext cx="1662160" cy="407773"/>
            <a:chOff x="570778" y="1885453"/>
            <a:chExt cx="1662160" cy="407773"/>
          </a:xfrm>
        </p:grpSpPr>
        <p:sp>
          <p:nvSpPr>
            <p:cNvPr id="151" name="Rectangle 150"/>
            <p:cNvSpPr/>
            <p:nvPr/>
          </p:nvSpPr>
          <p:spPr>
            <a:xfrm>
              <a:off x="570778" y="1885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1739533" y="1885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1142809" y="1885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27317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382" y="97245"/>
            <a:ext cx="10801350" cy="1325563"/>
          </a:xfrm>
        </p:spPr>
        <p:txBody>
          <a:bodyPr/>
          <a:lstStyle/>
          <a:p>
            <a:r>
              <a:rPr lang="en-US" dirty="0"/>
              <a:t>Manipulating Granularity</a:t>
            </a:r>
            <a:r>
              <a:rPr lang="en-US"/>
              <a:t>: Pivot 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19963" y="1218174"/>
            <a:ext cx="595035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Key</a:t>
            </a:r>
            <a:br>
              <a:rPr lang="en-US" dirty="0"/>
            </a:br>
            <a:r>
              <a:rPr lang="en-US" dirty="0"/>
              <a:t>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611773" y="1495173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/>
              <a:t>Data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570778" y="2418853"/>
            <a:ext cx="1662160" cy="407773"/>
            <a:chOff x="570778" y="2418853"/>
            <a:chExt cx="1662160" cy="407773"/>
          </a:xfrm>
        </p:grpSpPr>
        <p:sp>
          <p:nvSpPr>
            <p:cNvPr id="17" name="Rectangle 16"/>
            <p:cNvSpPr/>
            <p:nvPr/>
          </p:nvSpPr>
          <p:spPr>
            <a:xfrm>
              <a:off x="570778" y="2418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739533" y="2418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1142809" y="2418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70778" y="2952253"/>
            <a:ext cx="1662160" cy="407773"/>
            <a:chOff x="570778" y="2952253"/>
            <a:chExt cx="1662160" cy="407773"/>
          </a:xfrm>
        </p:grpSpPr>
        <p:sp>
          <p:nvSpPr>
            <p:cNvPr id="19" name="Rectangle 18"/>
            <p:cNvSpPr/>
            <p:nvPr/>
          </p:nvSpPr>
          <p:spPr>
            <a:xfrm>
              <a:off x="570778" y="2952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739533" y="2952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1142809" y="2952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70778" y="3485653"/>
            <a:ext cx="1662160" cy="407773"/>
            <a:chOff x="570778" y="3485653"/>
            <a:chExt cx="1662160" cy="407773"/>
          </a:xfrm>
        </p:grpSpPr>
        <p:sp>
          <p:nvSpPr>
            <p:cNvPr id="21" name="Rectangle 20"/>
            <p:cNvSpPr/>
            <p:nvPr/>
          </p:nvSpPr>
          <p:spPr>
            <a:xfrm>
              <a:off x="570778" y="34856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739533" y="34856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142809" y="34856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70778" y="4019053"/>
            <a:ext cx="1662160" cy="407773"/>
            <a:chOff x="570778" y="4019053"/>
            <a:chExt cx="1662160" cy="407773"/>
          </a:xfrm>
        </p:grpSpPr>
        <p:sp>
          <p:nvSpPr>
            <p:cNvPr id="23" name="Rectangle 22"/>
            <p:cNvSpPr/>
            <p:nvPr/>
          </p:nvSpPr>
          <p:spPr>
            <a:xfrm>
              <a:off x="570778" y="40190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739533" y="40190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142809" y="40190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58431" y="4567316"/>
            <a:ext cx="1662160" cy="407773"/>
            <a:chOff x="570778" y="4552453"/>
            <a:chExt cx="1662160" cy="407773"/>
          </a:xfrm>
        </p:grpSpPr>
        <p:sp>
          <p:nvSpPr>
            <p:cNvPr id="25" name="Rectangle 24"/>
            <p:cNvSpPr/>
            <p:nvPr/>
          </p:nvSpPr>
          <p:spPr>
            <a:xfrm>
              <a:off x="570778" y="4552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739533" y="4552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142809" y="4552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70778" y="5085853"/>
            <a:ext cx="1662160" cy="407773"/>
            <a:chOff x="570778" y="5085853"/>
            <a:chExt cx="1662160" cy="407773"/>
          </a:xfrm>
        </p:grpSpPr>
        <p:sp>
          <p:nvSpPr>
            <p:cNvPr id="34" name="Rectangle 33"/>
            <p:cNvSpPr/>
            <p:nvPr/>
          </p:nvSpPr>
          <p:spPr>
            <a:xfrm>
              <a:off x="570778" y="5085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739533" y="5085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142809" y="5085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70778" y="5619253"/>
            <a:ext cx="1662160" cy="407773"/>
            <a:chOff x="570778" y="5619253"/>
            <a:chExt cx="1662160" cy="407773"/>
          </a:xfrm>
        </p:grpSpPr>
        <p:sp>
          <p:nvSpPr>
            <p:cNvPr id="37" name="Rectangle 36"/>
            <p:cNvSpPr/>
            <p:nvPr/>
          </p:nvSpPr>
          <p:spPr>
            <a:xfrm>
              <a:off x="570778" y="5619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739533" y="5619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1142809" y="5619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70778" y="6152653"/>
            <a:ext cx="1662160" cy="407773"/>
            <a:chOff x="570778" y="6152653"/>
            <a:chExt cx="1662160" cy="407773"/>
          </a:xfrm>
        </p:grpSpPr>
        <p:sp>
          <p:nvSpPr>
            <p:cNvPr id="40" name="Rectangle 39"/>
            <p:cNvSpPr/>
            <p:nvPr/>
          </p:nvSpPr>
          <p:spPr>
            <a:xfrm>
              <a:off x="570778" y="61526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739533" y="61526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1142809" y="61526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1091994" y="1218174"/>
            <a:ext cx="595035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Key</a:t>
            </a:r>
          </a:p>
          <a:p>
            <a:pPr algn="ctr"/>
            <a:r>
              <a:rPr lang="en-US" dirty="0"/>
              <a:t>C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70778" y="1885453"/>
            <a:ext cx="1662160" cy="407773"/>
            <a:chOff x="570778" y="1885453"/>
            <a:chExt cx="1662160" cy="407773"/>
          </a:xfrm>
        </p:grpSpPr>
        <p:sp>
          <p:nvSpPr>
            <p:cNvPr id="46" name="Rectangle 45"/>
            <p:cNvSpPr/>
            <p:nvPr/>
          </p:nvSpPr>
          <p:spPr>
            <a:xfrm>
              <a:off x="570778" y="1885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739533" y="1885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1142809" y="1885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804673" y="4879292"/>
            <a:ext cx="1662160" cy="407773"/>
            <a:chOff x="3804673" y="4879292"/>
            <a:chExt cx="1662160" cy="407773"/>
          </a:xfrm>
        </p:grpSpPr>
        <p:sp>
          <p:nvSpPr>
            <p:cNvPr id="123" name="Rectangle 122"/>
            <p:cNvSpPr/>
            <p:nvPr/>
          </p:nvSpPr>
          <p:spPr>
            <a:xfrm>
              <a:off x="3804673" y="4879292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4973428" y="4879292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4376704" y="4879292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804673" y="2445350"/>
            <a:ext cx="1662160" cy="407773"/>
            <a:chOff x="3804673" y="2445350"/>
            <a:chExt cx="1662160" cy="407773"/>
          </a:xfrm>
        </p:grpSpPr>
        <p:sp>
          <p:nvSpPr>
            <p:cNvPr id="127" name="Rectangle 126"/>
            <p:cNvSpPr/>
            <p:nvPr/>
          </p:nvSpPr>
          <p:spPr>
            <a:xfrm>
              <a:off x="3804673" y="2445350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4973428" y="2445350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4376704" y="2445350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804673" y="3097999"/>
            <a:ext cx="1662160" cy="407773"/>
            <a:chOff x="3804673" y="3097999"/>
            <a:chExt cx="1662160" cy="407773"/>
          </a:xfrm>
        </p:grpSpPr>
        <p:sp>
          <p:nvSpPr>
            <p:cNvPr id="131" name="Rectangle 130"/>
            <p:cNvSpPr/>
            <p:nvPr/>
          </p:nvSpPr>
          <p:spPr>
            <a:xfrm>
              <a:off x="3804673" y="3097999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4973428" y="3097999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4376704" y="3097999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804673" y="5531941"/>
            <a:ext cx="1662160" cy="407773"/>
            <a:chOff x="3804673" y="5531941"/>
            <a:chExt cx="1662160" cy="407773"/>
          </a:xfrm>
        </p:grpSpPr>
        <p:sp>
          <p:nvSpPr>
            <p:cNvPr id="135" name="Rectangle 134"/>
            <p:cNvSpPr/>
            <p:nvPr/>
          </p:nvSpPr>
          <p:spPr>
            <a:xfrm>
              <a:off x="3804673" y="553194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4973428" y="553194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4376704" y="5531941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3804673" y="3750648"/>
            <a:ext cx="1662160" cy="407773"/>
            <a:chOff x="570778" y="2418853"/>
            <a:chExt cx="1662160" cy="407773"/>
          </a:xfrm>
        </p:grpSpPr>
        <p:sp>
          <p:nvSpPr>
            <p:cNvPr id="119" name="Rectangle 118"/>
            <p:cNvSpPr/>
            <p:nvPr/>
          </p:nvSpPr>
          <p:spPr>
            <a:xfrm>
              <a:off x="570778" y="2418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739533" y="2418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142809" y="2418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3804673" y="4226643"/>
            <a:ext cx="1662160" cy="407773"/>
            <a:chOff x="570778" y="5619253"/>
            <a:chExt cx="1662160" cy="407773"/>
          </a:xfrm>
        </p:grpSpPr>
        <p:sp>
          <p:nvSpPr>
            <p:cNvPr id="143" name="Rectangle 142"/>
            <p:cNvSpPr/>
            <p:nvPr/>
          </p:nvSpPr>
          <p:spPr>
            <a:xfrm>
              <a:off x="570778" y="5619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739533" y="5619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1142809" y="5619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804673" y="6184592"/>
            <a:ext cx="1662160" cy="407773"/>
            <a:chOff x="3804673" y="6184592"/>
            <a:chExt cx="1662160" cy="407773"/>
          </a:xfrm>
        </p:grpSpPr>
        <p:sp>
          <p:nvSpPr>
            <p:cNvPr id="147" name="Rectangle 146"/>
            <p:cNvSpPr/>
            <p:nvPr/>
          </p:nvSpPr>
          <p:spPr>
            <a:xfrm>
              <a:off x="3804673" y="6184592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</a:t>
              </a:r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4973428" y="6184592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4376704" y="6184592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3804673" y="1792701"/>
            <a:ext cx="1662160" cy="407773"/>
            <a:chOff x="570778" y="5085853"/>
            <a:chExt cx="1662160" cy="407773"/>
          </a:xfrm>
        </p:grpSpPr>
        <p:sp>
          <p:nvSpPr>
            <p:cNvPr id="139" name="Rectangle 138"/>
            <p:cNvSpPr/>
            <p:nvPr/>
          </p:nvSpPr>
          <p:spPr>
            <a:xfrm>
              <a:off x="570778" y="5085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1739533" y="5085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1142809" y="5085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3804673" y="1323225"/>
            <a:ext cx="1662160" cy="407773"/>
            <a:chOff x="570778" y="1885453"/>
            <a:chExt cx="1662160" cy="407773"/>
          </a:xfrm>
        </p:grpSpPr>
        <p:sp>
          <p:nvSpPr>
            <p:cNvPr id="151" name="Rectangle 150"/>
            <p:cNvSpPr/>
            <p:nvPr/>
          </p:nvSpPr>
          <p:spPr>
            <a:xfrm>
              <a:off x="570778" y="1885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1739533" y="1885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1142809" y="1885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2432969" y="3643177"/>
            <a:ext cx="1109599" cy="646331"/>
            <a:chOff x="2432969" y="3643177"/>
            <a:chExt cx="1109599" cy="646331"/>
          </a:xfrm>
        </p:grpSpPr>
        <p:cxnSp>
          <p:nvCxnSpPr>
            <p:cNvPr id="83" name="Straight Arrow Connector 82"/>
            <p:cNvCxnSpPr/>
            <p:nvPr/>
          </p:nvCxnSpPr>
          <p:spPr>
            <a:xfrm>
              <a:off x="2432969" y="3966343"/>
              <a:ext cx="110959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/>
            <p:cNvSpPr txBox="1"/>
            <p:nvPr/>
          </p:nvSpPr>
          <p:spPr>
            <a:xfrm>
              <a:off x="2432969" y="3643177"/>
              <a:ext cx="1109599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Split into</a:t>
              </a:r>
            </a:p>
            <a:p>
              <a:pPr algn="ctr"/>
              <a:r>
                <a:rPr lang="en-US" dirty="0"/>
                <a:t>Groups</a:t>
              </a:r>
            </a:p>
          </p:txBody>
        </p:sp>
      </p:grpSp>
      <p:cxnSp>
        <p:nvCxnSpPr>
          <p:cNvPr id="85" name="Straight Arrow Connector 84"/>
          <p:cNvCxnSpPr>
            <a:stCxn id="47" idx="3"/>
            <a:endCxn id="151" idx="1"/>
          </p:cNvCxnSpPr>
          <p:nvPr/>
        </p:nvCxnSpPr>
        <p:spPr>
          <a:xfrm flipV="1">
            <a:off x="2232938" y="1527112"/>
            <a:ext cx="1571735" cy="562228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35" idx="3"/>
            <a:endCxn id="139" idx="1"/>
          </p:cNvCxnSpPr>
          <p:nvPr/>
        </p:nvCxnSpPr>
        <p:spPr>
          <a:xfrm flipV="1">
            <a:off x="2232938" y="1996588"/>
            <a:ext cx="1571735" cy="329315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 101"/>
          <p:cNvGrpSpPr/>
          <p:nvPr/>
        </p:nvGrpSpPr>
        <p:grpSpPr>
          <a:xfrm>
            <a:off x="5570152" y="1443009"/>
            <a:ext cx="1428596" cy="646331"/>
            <a:chOff x="5824545" y="2372803"/>
            <a:chExt cx="1428596" cy="646331"/>
          </a:xfrm>
        </p:grpSpPr>
        <p:sp>
          <p:nvSpPr>
            <p:cNvPr id="103" name="TextBox 102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04" name="Straight Arrow Connector 103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Rectangle 105"/>
          <p:cNvSpPr/>
          <p:nvPr/>
        </p:nvSpPr>
        <p:spPr>
          <a:xfrm>
            <a:off x="7197463" y="1555320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8366218" y="1555320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7769494" y="1555320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5570152" y="2305922"/>
            <a:ext cx="1428596" cy="646331"/>
            <a:chOff x="5824545" y="2372803"/>
            <a:chExt cx="1428596" cy="646331"/>
          </a:xfrm>
        </p:grpSpPr>
        <p:sp>
          <p:nvSpPr>
            <p:cNvPr id="110" name="TextBox 109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11" name="Straight Arrow Connector 110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Rectangle 112"/>
          <p:cNvSpPr/>
          <p:nvPr/>
        </p:nvSpPr>
        <p:spPr>
          <a:xfrm>
            <a:off x="7197463" y="2418233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8366218" y="2418233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769494" y="2418233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grpSp>
        <p:nvGrpSpPr>
          <p:cNvPr id="116" name="Group 115"/>
          <p:cNvGrpSpPr/>
          <p:nvPr/>
        </p:nvGrpSpPr>
        <p:grpSpPr>
          <a:xfrm>
            <a:off x="5570152" y="2996846"/>
            <a:ext cx="1428596" cy="646331"/>
            <a:chOff x="5824545" y="2372803"/>
            <a:chExt cx="1428596" cy="646331"/>
          </a:xfrm>
        </p:grpSpPr>
        <p:sp>
          <p:nvSpPr>
            <p:cNvPr id="117" name="TextBox 116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Rectangle 155"/>
          <p:cNvSpPr/>
          <p:nvPr/>
        </p:nvSpPr>
        <p:spPr>
          <a:xfrm>
            <a:off x="7197463" y="3109157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8366218" y="3109157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7769494" y="3109157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grpSp>
        <p:nvGrpSpPr>
          <p:cNvPr id="159" name="Group 158"/>
          <p:cNvGrpSpPr/>
          <p:nvPr/>
        </p:nvGrpSpPr>
        <p:grpSpPr>
          <a:xfrm>
            <a:off x="5570152" y="3840096"/>
            <a:ext cx="1428596" cy="646331"/>
            <a:chOff x="5824545" y="2372803"/>
            <a:chExt cx="1428596" cy="646331"/>
          </a:xfrm>
        </p:grpSpPr>
        <p:sp>
          <p:nvSpPr>
            <p:cNvPr id="160" name="TextBox 159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61" name="Straight Arrow Connector 160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3" name="Rectangle 162"/>
          <p:cNvSpPr/>
          <p:nvPr/>
        </p:nvSpPr>
        <p:spPr>
          <a:xfrm>
            <a:off x="7197463" y="3952407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8366218" y="3952407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769494" y="3952407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grpSp>
        <p:nvGrpSpPr>
          <p:cNvPr id="166" name="Group 165"/>
          <p:cNvGrpSpPr/>
          <p:nvPr/>
        </p:nvGrpSpPr>
        <p:grpSpPr>
          <a:xfrm>
            <a:off x="5570152" y="4785083"/>
            <a:ext cx="1428596" cy="646331"/>
            <a:chOff x="5824545" y="2372803"/>
            <a:chExt cx="1428596" cy="646331"/>
          </a:xfrm>
        </p:grpSpPr>
        <p:sp>
          <p:nvSpPr>
            <p:cNvPr id="167" name="TextBox 166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68" name="Straight Arrow Connector 167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0" name="Rectangle 169"/>
          <p:cNvSpPr/>
          <p:nvPr/>
        </p:nvSpPr>
        <p:spPr>
          <a:xfrm>
            <a:off x="7197463" y="4897394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8366218" y="4897394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7769494" y="4897394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grpSp>
        <p:nvGrpSpPr>
          <p:cNvPr id="173" name="Group 172"/>
          <p:cNvGrpSpPr/>
          <p:nvPr/>
        </p:nvGrpSpPr>
        <p:grpSpPr>
          <a:xfrm>
            <a:off x="5570152" y="5415995"/>
            <a:ext cx="1428596" cy="646331"/>
            <a:chOff x="5824545" y="2372803"/>
            <a:chExt cx="1428596" cy="646331"/>
          </a:xfrm>
        </p:grpSpPr>
        <p:sp>
          <p:nvSpPr>
            <p:cNvPr id="174" name="TextBox 173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75" name="Straight Arrow Connector 174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Rectangle 176"/>
          <p:cNvSpPr/>
          <p:nvPr/>
        </p:nvSpPr>
        <p:spPr>
          <a:xfrm>
            <a:off x="7197463" y="5528306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8366218" y="5528306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9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7769494" y="5528306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grpSp>
        <p:nvGrpSpPr>
          <p:cNvPr id="180" name="Group 179"/>
          <p:cNvGrpSpPr/>
          <p:nvPr/>
        </p:nvGrpSpPr>
        <p:grpSpPr>
          <a:xfrm>
            <a:off x="5570152" y="6119325"/>
            <a:ext cx="1428596" cy="646331"/>
            <a:chOff x="5824545" y="2372803"/>
            <a:chExt cx="1428596" cy="646331"/>
          </a:xfrm>
        </p:grpSpPr>
        <p:sp>
          <p:nvSpPr>
            <p:cNvPr id="181" name="TextBox 180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82" name="Straight Arrow Connector 181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4" name="Rectangle 183"/>
          <p:cNvSpPr/>
          <p:nvPr/>
        </p:nvSpPr>
        <p:spPr>
          <a:xfrm>
            <a:off x="7197463" y="6231636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8366218" y="6231636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7769494" y="6231636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4101909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animBg="1"/>
      <p:bldP spid="107" grpId="0" animBg="1"/>
      <p:bldP spid="108" grpId="0" animBg="1"/>
      <p:bldP spid="113" grpId="0" animBg="1"/>
      <p:bldP spid="114" grpId="0" animBg="1"/>
      <p:bldP spid="115" grpId="0" animBg="1"/>
      <p:bldP spid="156" grpId="0" animBg="1"/>
      <p:bldP spid="157" grpId="0" animBg="1"/>
      <p:bldP spid="158" grpId="0" animBg="1"/>
      <p:bldP spid="163" grpId="0" animBg="1"/>
      <p:bldP spid="164" grpId="0" animBg="1"/>
      <p:bldP spid="165" grpId="0" animBg="1"/>
      <p:bldP spid="170" grpId="0" animBg="1"/>
      <p:bldP spid="171" grpId="0" animBg="1"/>
      <p:bldP spid="172" grpId="0" animBg="1"/>
      <p:bldP spid="177" grpId="0" animBg="1"/>
      <p:bldP spid="178" grpId="0" animBg="1"/>
      <p:bldP spid="179" grpId="0" animBg="1"/>
      <p:bldP spid="184" grpId="0" animBg="1"/>
      <p:bldP spid="185" grpId="0" animBg="1"/>
      <p:bldP spid="18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382" y="97245"/>
            <a:ext cx="10801350" cy="1325563"/>
          </a:xfrm>
        </p:spPr>
        <p:txBody>
          <a:bodyPr/>
          <a:lstStyle/>
          <a:p>
            <a:r>
              <a:rPr lang="en-US" dirty="0"/>
              <a:t>Manipulating Granularity</a:t>
            </a:r>
            <a:r>
              <a:rPr lang="en-US"/>
              <a:t>: Pivot 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-6033237" y="1048841"/>
            <a:ext cx="595035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Key</a:t>
            </a:r>
            <a:br>
              <a:rPr lang="en-US" dirty="0"/>
            </a:br>
            <a:r>
              <a:rPr lang="en-US" dirty="0"/>
              <a:t>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-4941427" y="1325840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/>
              <a:t>Data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-5982422" y="2249520"/>
            <a:ext cx="1662160" cy="407773"/>
            <a:chOff x="570778" y="2418853"/>
            <a:chExt cx="1662160" cy="407773"/>
          </a:xfrm>
        </p:grpSpPr>
        <p:sp>
          <p:nvSpPr>
            <p:cNvPr id="17" name="Rectangle 16"/>
            <p:cNvSpPr/>
            <p:nvPr/>
          </p:nvSpPr>
          <p:spPr>
            <a:xfrm>
              <a:off x="570778" y="2418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739533" y="2418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1142809" y="2418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-5982422" y="2782920"/>
            <a:ext cx="1662160" cy="407773"/>
            <a:chOff x="570778" y="2952253"/>
            <a:chExt cx="1662160" cy="407773"/>
          </a:xfrm>
        </p:grpSpPr>
        <p:sp>
          <p:nvSpPr>
            <p:cNvPr id="19" name="Rectangle 18"/>
            <p:cNvSpPr/>
            <p:nvPr/>
          </p:nvSpPr>
          <p:spPr>
            <a:xfrm>
              <a:off x="570778" y="2952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739533" y="2952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1142809" y="2952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-5982422" y="3316320"/>
            <a:ext cx="1662160" cy="407773"/>
            <a:chOff x="570778" y="3485653"/>
            <a:chExt cx="1662160" cy="407773"/>
          </a:xfrm>
        </p:grpSpPr>
        <p:sp>
          <p:nvSpPr>
            <p:cNvPr id="21" name="Rectangle 20"/>
            <p:cNvSpPr/>
            <p:nvPr/>
          </p:nvSpPr>
          <p:spPr>
            <a:xfrm>
              <a:off x="570778" y="34856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739533" y="34856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142809" y="34856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-5982422" y="3849720"/>
            <a:ext cx="1662160" cy="407773"/>
            <a:chOff x="570778" y="4019053"/>
            <a:chExt cx="1662160" cy="407773"/>
          </a:xfrm>
        </p:grpSpPr>
        <p:sp>
          <p:nvSpPr>
            <p:cNvPr id="23" name="Rectangle 22"/>
            <p:cNvSpPr/>
            <p:nvPr/>
          </p:nvSpPr>
          <p:spPr>
            <a:xfrm>
              <a:off x="570778" y="40190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739533" y="40190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142809" y="40190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-5994769" y="4397983"/>
            <a:ext cx="1662160" cy="407773"/>
            <a:chOff x="570778" y="4552453"/>
            <a:chExt cx="1662160" cy="407773"/>
          </a:xfrm>
        </p:grpSpPr>
        <p:sp>
          <p:nvSpPr>
            <p:cNvPr id="25" name="Rectangle 24"/>
            <p:cNvSpPr/>
            <p:nvPr/>
          </p:nvSpPr>
          <p:spPr>
            <a:xfrm>
              <a:off x="570778" y="4552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739533" y="4552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142809" y="4552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-5982422" y="4916520"/>
            <a:ext cx="1662160" cy="407773"/>
            <a:chOff x="570778" y="5085853"/>
            <a:chExt cx="1662160" cy="407773"/>
          </a:xfrm>
        </p:grpSpPr>
        <p:sp>
          <p:nvSpPr>
            <p:cNvPr id="34" name="Rectangle 33"/>
            <p:cNvSpPr/>
            <p:nvPr/>
          </p:nvSpPr>
          <p:spPr>
            <a:xfrm>
              <a:off x="570778" y="5085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739533" y="5085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142809" y="5085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-5982422" y="5449920"/>
            <a:ext cx="1662160" cy="407773"/>
            <a:chOff x="570778" y="5619253"/>
            <a:chExt cx="1662160" cy="407773"/>
          </a:xfrm>
        </p:grpSpPr>
        <p:sp>
          <p:nvSpPr>
            <p:cNvPr id="37" name="Rectangle 36"/>
            <p:cNvSpPr/>
            <p:nvPr/>
          </p:nvSpPr>
          <p:spPr>
            <a:xfrm>
              <a:off x="570778" y="5619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739533" y="5619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1142809" y="5619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-5982422" y="5983320"/>
            <a:ext cx="1662160" cy="407773"/>
            <a:chOff x="570778" y="6152653"/>
            <a:chExt cx="1662160" cy="407773"/>
          </a:xfrm>
        </p:grpSpPr>
        <p:sp>
          <p:nvSpPr>
            <p:cNvPr id="40" name="Rectangle 39"/>
            <p:cNvSpPr/>
            <p:nvPr/>
          </p:nvSpPr>
          <p:spPr>
            <a:xfrm>
              <a:off x="570778" y="61526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739533" y="61526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1142809" y="61526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-5461206" y="1048841"/>
            <a:ext cx="595035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Key</a:t>
            </a:r>
          </a:p>
          <a:p>
            <a:pPr algn="ctr"/>
            <a:r>
              <a:rPr lang="en-US" dirty="0"/>
              <a:t>C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-5982422" y="1716120"/>
            <a:ext cx="1662160" cy="407773"/>
            <a:chOff x="570778" y="1885453"/>
            <a:chExt cx="1662160" cy="407773"/>
          </a:xfrm>
        </p:grpSpPr>
        <p:sp>
          <p:nvSpPr>
            <p:cNvPr id="46" name="Rectangle 45"/>
            <p:cNvSpPr/>
            <p:nvPr/>
          </p:nvSpPr>
          <p:spPr>
            <a:xfrm>
              <a:off x="570778" y="1885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739533" y="1885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1142809" y="1885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-2748527" y="4709959"/>
            <a:ext cx="1662160" cy="407773"/>
            <a:chOff x="3804673" y="4879292"/>
            <a:chExt cx="1662160" cy="407773"/>
          </a:xfrm>
        </p:grpSpPr>
        <p:sp>
          <p:nvSpPr>
            <p:cNvPr id="123" name="Rectangle 122"/>
            <p:cNvSpPr/>
            <p:nvPr/>
          </p:nvSpPr>
          <p:spPr>
            <a:xfrm>
              <a:off x="3804673" y="4879292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4973428" y="4879292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4376704" y="4879292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-2748527" y="2276017"/>
            <a:ext cx="1662160" cy="407773"/>
            <a:chOff x="3804673" y="2445350"/>
            <a:chExt cx="1662160" cy="407773"/>
          </a:xfrm>
        </p:grpSpPr>
        <p:sp>
          <p:nvSpPr>
            <p:cNvPr id="127" name="Rectangle 126"/>
            <p:cNvSpPr/>
            <p:nvPr/>
          </p:nvSpPr>
          <p:spPr>
            <a:xfrm>
              <a:off x="3804673" y="2445350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4973428" y="2445350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4376704" y="2445350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-2748527" y="2928666"/>
            <a:ext cx="1662160" cy="407773"/>
            <a:chOff x="3804673" y="3097999"/>
            <a:chExt cx="1662160" cy="407773"/>
          </a:xfrm>
        </p:grpSpPr>
        <p:sp>
          <p:nvSpPr>
            <p:cNvPr id="131" name="Rectangle 130"/>
            <p:cNvSpPr/>
            <p:nvPr/>
          </p:nvSpPr>
          <p:spPr>
            <a:xfrm>
              <a:off x="3804673" y="3097999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4973428" y="3097999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4376704" y="3097999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-2748527" y="5362608"/>
            <a:ext cx="1662160" cy="407773"/>
            <a:chOff x="3804673" y="5531941"/>
            <a:chExt cx="1662160" cy="407773"/>
          </a:xfrm>
        </p:grpSpPr>
        <p:sp>
          <p:nvSpPr>
            <p:cNvPr id="135" name="Rectangle 134"/>
            <p:cNvSpPr/>
            <p:nvPr/>
          </p:nvSpPr>
          <p:spPr>
            <a:xfrm>
              <a:off x="3804673" y="553194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4973428" y="553194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4376704" y="5531941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-2748527" y="3581315"/>
            <a:ext cx="1662160" cy="407773"/>
            <a:chOff x="570778" y="2418853"/>
            <a:chExt cx="1662160" cy="407773"/>
          </a:xfrm>
        </p:grpSpPr>
        <p:sp>
          <p:nvSpPr>
            <p:cNvPr id="119" name="Rectangle 118"/>
            <p:cNvSpPr/>
            <p:nvPr/>
          </p:nvSpPr>
          <p:spPr>
            <a:xfrm>
              <a:off x="570778" y="2418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739533" y="2418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142809" y="2418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-2748527" y="4057310"/>
            <a:ext cx="1662160" cy="407773"/>
            <a:chOff x="570778" y="5619253"/>
            <a:chExt cx="1662160" cy="407773"/>
          </a:xfrm>
        </p:grpSpPr>
        <p:sp>
          <p:nvSpPr>
            <p:cNvPr id="143" name="Rectangle 142"/>
            <p:cNvSpPr/>
            <p:nvPr/>
          </p:nvSpPr>
          <p:spPr>
            <a:xfrm>
              <a:off x="570778" y="5619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739533" y="5619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1142809" y="5619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-2748527" y="6015259"/>
            <a:ext cx="1662160" cy="407773"/>
            <a:chOff x="3804673" y="6184592"/>
            <a:chExt cx="1662160" cy="407773"/>
          </a:xfrm>
        </p:grpSpPr>
        <p:sp>
          <p:nvSpPr>
            <p:cNvPr id="147" name="Rectangle 146"/>
            <p:cNvSpPr/>
            <p:nvPr/>
          </p:nvSpPr>
          <p:spPr>
            <a:xfrm>
              <a:off x="3804673" y="6184592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</a:t>
              </a:r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4973428" y="6184592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4376704" y="6184592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-2748527" y="1623368"/>
            <a:ext cx="1662160" cy="407773"/>
            <a:chOff x="570778" y="5085853"/>
            <a:chExt cx="1662160" cy="407773"/>
          </a:xfrm>
        </p:grpSpPr>
        <p:sp>
          <p:nvSpPr>
            <p:cNvPr id="139" name="Rectangle 138"/>
            <p:cNvSpPr/>
            <p:nvPr/>
          </p:nvSpPr>
          <p:spPr>
            <a:xfrm>
              <a:off x="570778" y="5085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1739533" y="5085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1142809" y="5085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-2748527" y="1153892"/>
            <a:ext cx="1662160" cy="407773"/>
            <a:chOff x="570778" y="1885453"/>
            <a:chExt cx="1662160" cy="407773"/>
          </a:xfrm>
        </p:grpSpPr>
        <p:sp>
          <p:nvSpPr>
            <p:cNvPr id="151" name="Rectangle 150"/>
            <p:cNvSpPr/>
            <p:nvPr/>
          </p:nvSpPr>
          <p:spPr>
            <a:xfrm>
              <a:off x="570778" y="1885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1739533" y="1885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1142809" y="1885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-4120231" y="3473844"/>
            <a:ext cx="1109599" cy="646331"/>
            <a:chOff x="2432969" y="3643177"/>
            <a:chExt cx="1109599" cy="646331"/>
          </a:xfrm>
        </p:grpSpPr>
        <p:cxnSp>
          <p:nvCxnSpPr>
            <p:cNvPr id="83" name="Straight Arrow Connector 82"/>
            <p:cNvCxnSpPr/>
            <p:nvPr/>
          </p:nvCxnSpPr>
          <p:spPr>
            <a:xfrm>
              <a:off x="2432969" y="3966343"/>
              <a:ext cx="110959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/>
            <p:cNvSpPr txBox="1"/>
            <p:nvPr/>
          </p:nvSpPr>
          <p:spPr>
            <a:xfrm>
              <a:off x="2432969" y="3643177"/>
              <a:ext cx="1109599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Split into</a:t>
              </a:r>
            </a:p>
            <a:p>
              <a:pPr algn="ctr"/>
              <a:r>
                <a:rPr lang="en-US" dirty="0"/>
                <a:t>Groups</a:t>
              </a:r>
            </a:p>
          </p:txBody>
        </p:sp>
      </p:grpSp>
      <p:cxnSp>
        <p:nvCxnSpPr>
          <p:cNvPr id="85" name="Straight Arrow Connector 84"/>
          <p:cNvCxnSpPr>
            <a:stCxn id="47" idx="3"/>
            <a:endCxn id="151" idx="1"/>
          </p:cNvCxnSpPr>
          <p:nvPr/>
        </p:nvCxnSpPr>
        <p:spPr>
          <a:xfrm flipV="1">
            <a:off x="-4320262" y="1357779"/>
            <a:ext cx="1571735" cy="562228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35" idx="3"/>
            <a:endCxn id="139" idx="1"/>
          </p:cNvCxnSpPr>
          <p:nvPr/>
        </p:nvCxnSpPr>
        <p:spPr>
          <a:xfrm flipV="1">
            <a:off x="-4320262" y="1827255"/>
            <a:ext cx="1571735" cy="329315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 101"/>
          <p:cNvGrpSpPr/>
          <p:nvPr/>
        </p:nvGrpSpPr>
        <p:grpSpPr>
          <a:xfrm>
            <a:off x="-983048" y="1273676"/>
            <a:ext cx="1428596" cy="646331"/>
            <a:chOff x="5824545" y="2372803"/>
            <a:chExt cx="1428596" cy="646331"/>
          </a:xfrm>
        </p:grpSpPr>
        <p:sp>
          <p:nvSpPr>
            <p:cNvPr id="103" name="TextBox 102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04" name="Straight Arrow Connector 103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Rectangle 105"/>
          <p:cNvSpPr/>
          <p:nvPr/>
        </p:nvSpPr>
        <p:spPr>
          <a:xfrm>
            <a:off x="644263" y="1385987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1813018" y="1385987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1216294" y="1385987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-983048" y="2136589"/>
            <a:ext cx="1428596" cy="646331"/>
            <a:chOff x="5824545" y="2372803"/>
            <a:chExt cx="1428596" cy="646331"/>
          </a:xfrm>
        </p:grpSpPr>
        <p:sp>
          <p:nvSpPr>
            <p:cNvPr id="110" name="TextBox 109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11" name="Straight Arrow Connector 110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Rectangle 112"/>
          <p:cNvSpPr/>
          <p:nvPr/>
        </p:nvSpPr>
        <p:spPr>
          <a:xfrm>
            <a:off x="644263" y="2248900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1813018" y="2248900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1216294" y="2248900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grpSp>
        <p:nvGrpSpPr>
          <p:cNvPr id="116" name="Group 115"/>
          <p:cNvGrpSpPr/>
          <p:nvPr/>
        </p:nvGrpSpPr>
        <p:grpSpPr>
          <a:xfrm>
            <a:off x="-983048" y="2827513"/>
            <a:ext cx="1428596" cy="646331"/>
            <a:chOff x="5824545" y="2372803"/>
            <a:chExt cx="1428596" cy="646331"/>
          </a:xfrm>
        </p:grpSpPr>
        <p:sp>
          <p:nvSpPr>
            <p:cNvPr id="117" name="TextBox 116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Rectangle 155"/>
          <p:cNvSpPr/>
          <p:nvPr/>
        </p:nvSpPr>
        <p:spPr>
          <a:xfrm>
            <a:off x="644263" y="2939824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1813018" y="2939824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1216294" y="2939824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grpSp>
        <p:nvGrpSpPr>
          <p:cNvPr id="159" name="Group 158"/>
          <p:cNvGrpSpPr/>
          <p:nvPr/>
        </p:nvGrpSpPr>
        <p:grpSpPr>
          <a:xfrm>
            <a:off x="-983048" y="3670763"/>
            <a:ext cx="1428596" cy="646331"/>
            <a:chOff x="5824545" y="2372803"/>
            <a:chExt cx="1428596" cy="646331"/>
          </a:xfrm>
        </p:grpSpPr>
        <p:sp>
          <p:nvSpPr>
            <p:cNvPr id="160" name="TextBox 159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61" name="Straight Arrow Connector 160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3" name="Rectangle 162"/>
          <p:cNvSpPr/>
          <p:nvPr/>
        </p:nvSpPr>
        <p:spPr>
          <a:xfrm>
            <a:off x="644263" y="3783074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1813018" y="3783074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1216294" y="3783074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grpSp>
        <p:nvGrpSpPr>
          <p:cNvPr id="166" name="Group 165"/>
          <p:cNvGrpSpPr/>
          <p:nvPr/>
        </p:nvGrpSpPr>
        <p:grpSpPr>
          <a:xfrm>
            <a:off x="-983048" y="4615750"/>
            <a:ext cx="1428596" cy="646331"/>
            <a:chOff x="5824545" y="2372803"/>
            <a:chExt cx="1428596" cy="646331"/>
          </a:xfrm>
        </p:grpSpPr>
        <p:sp>
          <p:nvSpPr>
            <p:cNvPr id="167" name="TextBox 166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68" name="Straight Arrow Connector 167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0" name="Rectangle 169"/>
          <p:cNvSpPr/>
          <p:nvPr/>
        </p:nvSpPr>
        <p:spPr>
          <a:xfrm>
            <a:off x="644263" y="4728061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1813018" y="4728061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1216294" y="4728061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grpSp>
        <p:nvGrpSpPr>
          <p:cNvPr id="173" name="Group 172"/>
          <p:cNvGrpSpPr/>
          <p:nvPr/>
        </p:nvGrpSpPr>
        <p:grpSpPr>
          <a:xfrm>
            <a:off x="-983048" y="5246662"/>
            <a:ext cx="1428596" cy="646331"/>
            <a:chOff x="5824545" y="2372803"/>
            <a:chExt cx="1428596" cy="646331"/>
          </a:xfrm>
        </p:grpSpPr>
        <p:sp>
          <p:nvSpPr>
            <p:cNvPr id="174" name="TextBox 173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75" name="Straight Arrow Connector 174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Rectangle 176"/>
          <p:cNvSpPr/>
          <p:nvPr/>
        </p:nvSpPr>
        <p:spPr>
          <a:xfrm>
            <a:off x="644263" y="5358973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1813018" y="5358973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9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1216294" y="5358973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grpSp>
        <p:nvGrpSpPr>
          <p:cNvPr id="180" name="Group 179"/>
          <p:cNvGrpSpPr/>
          <p:nvPr/>
        </p:nvGrpSpPr>
        <p:grpSpPr>
          <a:xfrm>
            <a:off x="-983048" y="5949992"/>
            <a:ext cx="1428596" cy="646331"/>
            <a:chOff x="5824545" y="2372803"/>
            <a:chExt cx="1428596" cy="646331"/>
          </a:xfrm>
        </p:grpSpPr>
        <p:sp>
          <p:nvSpPr>
            <p:cNvPr id="181" name="TextBox 180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82" name="Straight Arrow Connector 181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4" name="Rectangle 183"/>
          <p:cNvSpPr/>
          <p:nvPr/>
        </p:nvSpPr>
        <p:spPr>
          <a:xfrm>
            <a:off x="644263" y="6062303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1813018" y="6062303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1216294" y="6062303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644263" y="1386610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1813018" y="1386610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1216294" y="1386610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644263" y="2249523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1813018" y="2249523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1216294" y="2249523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644263" y="2940447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1813018" y="2940447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1216294" y="2940447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644263" y="3783697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1813018" y="3783697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1216294" y="3783697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644263" y="4728684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1813018" y="4728684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1216294" y="4728684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44263" y="5359596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813018" y="5359596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9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1216294" y="5359596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644263" y="6062926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1813018" y="6062926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1216294" y="6062926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2576601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 animBg="1"/>
      <p:bldP spid="130" grpId="0" animBg="1"/>
      <p:bldP spid="134" grpId="0" animBg="1"/>
      <p:bldP spid="146" grpId="0" animBg="1"/>
      <p:bldP spid="155" grpId="0" animBg="1"/>
      <p:bldP spid="162" grpId="0" animBg="1"/>
      <p:bldP spid="169" grpId="0" animBg="1"/>
      <p:bldP spid="176" grpId="0" animBg="1"/>
      <p:bldP spid="183" grpId="0" animBg="1"/>
      <p:bldP spid="187" grpId="0" animBg="1"/>
      <p:bldP spid="188" grpId="0" animBg="1"/>
      <p:bldP spid="189" grpId="0" animBg="1"/>
      <p:bldP spid="190" grpId="0" animBg="1"/>
      <p:bldP spid="191" grpId="0" animBg="1"/>
      <p:bldP spid="192" grpId="0" animBg="1"/>
      <p:bldP spid="193" grpId="0" animBg="1"/>
      <p:bldP spid="194" grpId="0" animBg="1"/>
      <p:bldP spid="195" grpId="0" animBg="1"/>
      <p:bldP spid="196" grpId="0" animBg="1"/>
      <p:bldP spid="197" grpId="0" animBg="1"/>
      <p:bldP spid="198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382" y="97245"/>
            <a:ext cx="10801350" cy="1325563"/>
          </a:xfrm>
        </p:spPr>
        <p:txBody>
          <a:bodyPr/>
          <a:lstStyle/>
          <a:p>
            <a:r>
              <a:rPr lang="en-US" dirty="0"/>
              <a:t>Manipulating Granularity</a:t>
            </a:r>
            <a:r>
              <a:rPr lang="en-US"/>
              <a:t>: Pivot 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-6033237" y="1048841"/>
            <a:ext cx="595035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Key</a:t>
            </a:r>
            <a:br>
              <a:rPr lang="en-US" dirty="0"/>
            </a:br>
            <a:r>
              <a:rPr lang="en-US" dirty="0"/>
              <a:t>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-4941427" y="1325840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/>
              <a:t>Data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-5982422" y="2249520"/>
            <a:ext cx="1662160" cy="407773"/>
            <a:chOff x="570778" y="2418853"/>
            <a:chExt cx="1662160" cy="407773"/>
          </a:xfrm>
        </p:grpSpPr>
        <p:sp>
          <p:nvSpPr>
            <p:cNvPr id="17" name="Rectangle 16"/>
            <p:cNvSpPr/>
            <p:nvPr/>
          </p:nvSpPr>
          <p:spPr>
            <a:xfrm>
              <a:off x="570778" y="2418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739533" y="2418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1142809" y="2418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-5982422" y="2782920"/>
            <a:ext cx="1662160" cy="407773"/>
            <a:chOff x="570778" y="2952253"/>
            <a:chExt cx="1662160" cy="407773"/>
          </a:xfrm>
        </p:grpSpPr>
        <p:sp>
          <p:nvSpPr>
            <p:cNvPr id="19" name="Rectangle 18"/>
            <p:cNvSpPr/>
            <p:nvPr/>
          </p:nvSpPr>
          <p:spPr>
            <a:xfrm>
              <a:off x="570778" y="2952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739533" y="2952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1142809" y="2952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-5982422" y="3316320"/>
            <a:ext cx="1662160" cy="407773"/>
            <a:chOff x="570778" y="3485653"/>
            <a:chExt cx="1662160" cy="407773"/>
          </a:xfrm>
        </p:grpSpPr>
        <p:sp>
          <p:nvSpPr>
            <p:cNvPr id="21" name="Rectangle 20"/>
            <p:cNvSpPr/>
            <p:nvPr/>
          </p:nvSpPr>
          <p:spPr>
            <a:xfrm>
              <a:off x="570778" y="34856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739533" y="34856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142809" y="34856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-5982422" y="3849720"/>
            <a:ext cx="1662160" cy="407773"/>
            <a:chOff x="570778" y="4019053"/>
            <a:chExt cx="1662160" cy="407773"/>
          </a:xfrm>
        </p:grpSpPr>
        <p:sp>
          <p:nvSpPr>
            <p:cNvPr id="23" name="Rectangle 22"/>
            <p:cNvSpPr/>
            <p:nvPr/>
          </p:nvSpPr>
          <p:spPr>
            <a:xfrm>
              <a:off x="570778" y="40190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739533" y="40190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142809" y="40190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-5994769" y="4397983"/>
            <a:ext cx="1662160" cy="407773"/>
            <a:chOff x="570778" y="4552453"/>
            <a:chExt cx="1662160" cy="407773"/>
          </a:xfrm>
        </p:grpSpPr>
        <p:sp>
          <p:nvSpPr>
            <p:cNvPr id="25" name="Rectangle 24"/>
            <p:cNvSpPr/>
            <p:nvPr/>
          </p:nvSpPr>
          <p:spPr>
            <a:xfrm>
              <a:off x="570778" y="4552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739533" y="4552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142809" y="4552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-5982422" y="4916520"/>
            <a:ext cx="1662160" cy="407773"/>
            <a:chOff x="570778" y="5085853"/>
            <a:chExt cx="1662160" cy="407773"/>
          </a:xfrm>
        </p:grpSpPr>
        <p:sp>
          <p:nvSpPr>
            <p:cNvPr id="34" name="Rectangle 33"/>
            <p:cNvSpPr/>
            <p:nvPr/>
          </p:nvSpPr>
          <p:spPr>
            <a:xfrm>
              <a:off x="570778" y="5085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739533" y="5085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142809" y="5085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-5982422" y="5449920"/>
            <a:ext cx="1662160" cy="407773"/>
            <a:chOff x="570778" y="5619253"/>
            <a:chExt cx="1662160" cy="407773"/>
          </a:xfrm>
        </p:grpSpPr>
        <p:sp>
          <p:nvSpPr>
            <p:cNvPr id="37" name="Rectangle 36"/>
            <p:cNvSpPr/>
            <p:nvPr/>
          </p:nvSpPr>
          <p:spPr>
            <a:xfrm>
              <a:off x="570778" y="5619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739533" y="5619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1142809" y="5619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-5982422" y="5983320"/>
            <a:ext cx="1662160" cy="407773"/>
            <a:chOff x="570778" y="6152653"/>
            <a:chExt cx="1662160" cy="407773"/>
          </a:xfrm>
        </p:grpSpPr>
        <p:sp>
          <p:nvSpPr>
            <p:cNvPr id="40" name="Rectangle 39"/>
            <p:cNvSpPr/>
            <p:nvPr/>
          </p:nvSpPr>
          <p:spPr>
            <a:xfrm>
              <a:off x="570778" y="61526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739533" y="61526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1142809" y="61526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-5461206" y="1048841"/>
            <a:ext cx="595035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Key</a:t>
            </a:r>
          </a:p>
          <a:p>
            <a:pPr algn="ctr"/>
            <a:r>
              <a:rPr lang="en-US" dirty="0"/>
              <a:t>C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-5982422" y="1716120"/>
            <a:ext cx="1662160" cy="407773"/>
            <a:chOff x="570778" y="1885453"/>
            <a:chExt cx="1662160" cy="407773"/>
          </a:xfrm>
        </p:grpSpPr>
        <p:sp>
          <p:nvSpPr>
            <p:cNvPr id="46" name="Rectangle 45"/>
            <p:cNvSpPr/>
            <p:nvPr/>
          </p:nvSpPr>
          <p:spPr>
            <a:xfrm>
              <a:off x="570778" y="1885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739533" y="1885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1142809" y="1885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-2748527" y="4709959"/>
            <a:ext cx="1662160" cy="407773"/>
            <a:chOff x="3804673" y="4879292"/>
            <a:chExt cx="1662160" cy="407773"/>
          </a:xfrm>
        </p:grpSpPr>
        <p:sp>
          <p:nvSpPr>
            <p:cNvPr id="123" name="Rectangle 122"/>
            <p:cNvSpPr/>
            <p:nvPr/>
          </p:nvSpPr>
          <p:spPr>
            <a:xfrm>
              <a:off x="3804673" y="4879292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4973428" y="4879292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4</a:t>
              </a: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4376704" y="4879292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-2748527" y="2276017"/>
            <a:ext cx="1662160" cy="407773"/>
            <a:chOff x="3804673" y="2445350"/>
            <a:chExt cx="1662160" cy="407773"/>
          </a:xfrm>
        </p:grpSpPr>
        <p:sp>
          <p:nvSpPr>
            <p:cNvPr id="127" name="Rectangle 126"/>
            <p:cNvSpPr/>
            <p:nvPr/>
          </p:nvSpPr>
          <p:spPr>
            <a:xfrm>
              <a:off x="3804673" y="2445350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4973428" y="2445350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4376704" y="2445350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-2748527" y="2928666"/>
            <a:ext cx="1662160" cy="407773"/>
            <a:chOff x="3804673" y="3097999"/>
            <a:chExt cx="1662160" cy="407773"/>
          </a:xfrm>
        </p:grpSpPr>
        <p:sp>
          <p:nvSpPr>
            <p:cNvPr id="131" name="Rectangle 130"/>
            <p:cNvSpPr/>
            <p:nvPr/>
          </p:nvSpPr>
          <p:spPr>
            <a:xfrm>
              <a:off x="3804673" y="3097999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4973428" y="3097999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4376704" y="3097999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-2748527" y="5362608"/>
            <a:ext cx="1662160" cy="407773"/>
            <a:chOff x="3804673" y="5531941"/>
            <a:chExt cx="1662160" cy="407773"/>
          </a:xfrm>
        </p:grpSpPr>
        <p:sp>
          <p:nvSpPr>
            <p:cNvPr id="135" name="Rectangle 134"/>
            <p:cNvSpPr/>
            <p:nvPr/>
          </p:nvSpPr>
          <p:spPr>
            <a:xfrm>
              <a:off x="3804673" y="5531941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</a:t>
              </a: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4973428" y="5531941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4376704" y="5531941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-2748527" y="3581315"/>
            <a:ext cx="1662160" cy="407773"/>
            <a:chOff x="570778" y="2418853"/>
            <a:chExt cx="1662160" cy="407773"/>
          </a:xfrm>
        </p:grpSpPr>
        <p:sp>
          <p:nvSpPr>
            <p:cNvPr id="119" name="Rectangle 118"/>
            <p:cNvSpPr/>
            <p:nvPr/>
          </p:nvSpPr>
          <p:spPr>
            <a:xfrm>
              <a:off x="570778" y="2418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739533" y="2418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142809" y="2418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-2748527" y="4057310"/>
            <a:ext cx="1662160" cy="407773"/>
            <a:chOff x="570778" y="5619253"/>
            <a:chExt cx="1662160" cy="407773"/>
          </a:xfrm>
        </p:grpSpPr>
        <p:sp>
          <p:nvSpPr>
            <p:cNvPr id="143" name="Rectangle 142"/>
            <p:cNvSpPr/>
            <p:nvPr/>
          </p:nvSpPr>
          <p:spPr>
            <a:xfrm>
              <a:off x="570778" y="56192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B</a:t>
              </a: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739533" y="56192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6</a:t>
              </a:r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1142809" y="56192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-2748527" y="6015259"/>
            <a:ext cx="1662160" cy="407773"/>
            <a:chOff x="3804673" y="6184592"/>
            <a:chExt cx="1662160" cy="407773"/>
          </a:xfrm>
        </p:grpSpPr>
        <p:sp>
          <p:nvSpPr>
            <p:cNvPr id="147" name="Rectangle 146"/>
            <p:cNvSpPr/>
            <p:nvPr/>
          </p:nvSpPr>
          <p:spPr>
            <a:xfrm>
              <a:off x="3804673" y="6184592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</a:t>
              </a:r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4973428" y="6184592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4376704" y="6184592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-2748527" y="1623368"/>
            <a:ext cx="1662160" cy="407773"/>
            <a:chOff x="570778" y="5085853"/>
            <a:chExt cx="1662160" cy="407773"/>
          </a:xfrm>
        </p:grpSpPr>
        <p:sp>
          <p:nvSpPr>
            <p:cNvPr id="139" name="Rectangle 138"/>
            <p:cNvSpPr/>
            <p:nvPr/>
          </p:nvSpPr>
          <p:spPr>
            <a:xfrm>
              <a:off x="570778" y="50858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1739533" y="50858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2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1142809" y="50858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-2748527" y="1153892"/>
            <a:ext cx="1662160" cy="407773"/>
            <a:chOff x="570778" y="1885453"/>
            <a:chExt cx="1662160" cy="407773"/>
          </a:xfrm>
        </p:grpSpPr>
        <p:sp>
          <p:nvSpPr>
            <p:cNvPr id="151" name="Rectangle 150"/>
            <p:cNvSpPr/>
            <p:nvPr/>
          </p:nvSpPr>
          <p:spPr>
            <a:xfrm>
              <a:off x="570778" y="1885453"/>
              <a:ext cx="493405" cy="407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</a:t>
              </a:r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1739533" y="1885453"/>
              <a:ext cx="493405" cy="40777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1142809" y="1885453"/>
              <a:ext cx="493405" cy="407773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U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-4120231" y="3473844"/>
            <a:ext cx="1109599" cy="646331"/>
            <a:chOff x="2432969" y="3643177"/>
            <a:chExt cx="1109599" cy="646331"/>
          </a:xfrm>
        </p:grpSpPr>
        <p:cxnSp>
          <p:nvCxnSpPr>
            <p:cNvPr id="83" name="Straight Arrow Connector 82"/>
            <p:cNvCxnSpPr/>
            <p:nvPr/>
          </p:nvCxnSpPr>
          <p:spPr>
            <a:xfrm>
              <a:off x="2432969" y="3966343"/>
              <a:ext cx="110959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/>
            <p:cNvSpPr txBox="1"/>
            <p:nvPr/>
          </p:nvSpPr>
          <p:spPr>
            <a:xfrm>
              <a:off x="2432969" y="3643177"/>
              <a:ext cx="1109599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Split into</a:t>
              </a:r>
            </a:p>
            <a:p>
              <a:pPr algn="ctr"/>
              <a:r>
                <a:rPr lang="en-US" dirty="0"/>
                <a:t>Groups</a:t>
              </a:r>
            </a:p>
          </p:txBody>
        </p:sp>
      </p:grpSp>
      <p:cxnSp>
        <p:nvCxnSpPr>
          <p:cNvPr id="85" name="Straight Arrow Connector 84"/>
          <p:cNvCxnSpPr>
            <a:stCxn id="47" idx="3"/>
            <a:endCxn id="151" idx="1"/>
          </p:cNvCxnSpPr>
          <p:nvPr/>
        </p:nvCxnSpPr>
        <p:spPr>
          <a:xfrm flipV="1">
            <a:off x="-4320262" y="1357779"/>
            <a:ext cx="1571735" cy="562228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35" idx="3"/>
            <a:endCxn id="139" idx="1"/>
          </p:cNvCxnSpPr>
          <p:nvPr/>
        </p:nvCxnSpPr>
        <p:spPr>
          <a:xfrm flipV="1">
            <a:off x="-4320262" y="1827255"/>
            <a:ext cx="1571735" cy="329315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 101"/>
          <p:cNvGrpSpPr/>
          <p:nvPr/>
        </p:nvGrpSpPr>
        <p:grpSpPr>
          <a:xfrm>
            <a:off x="-983048" y="1273676"/>
            <a:ext cx="1428596" cy="646331"/>
            <a:chOff x="5824545" y="2372803"/>
            <a:chExt cx="1428596" cy="646331"/>
          </a:xfrm>
        </p:grpSpPr>
        <p:sp>
          <p:nvSpPr>
            <p:cNvPr id="103" name="TextBox 102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04" name="Straight Arrow Connector 103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Rectangle 105"/>
          <p:cNvSpPr/>
          <p:nvPr/>
        </p:nvSpPr>
        <p:spPr>
          <a:xfrm>
            <a:off x="644263" y="1385987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1813018" y="1385987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1216294" y="1385987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-983048" y="2136589"/>
            <a:ext cx="1428596" cy="646331"/>
            <a:chOff x="5824545" y="2372803"/>
            <a:chExt cx="1428596" cy="646331"/>
          </a:xfrm>
        </p:grpSpPr>
        <p:sp>
          <p:nvSpPr>
            <p:cNvPr id="110" name="TextBox 109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11" name="Straight Arrow Connector 110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Rectangle 112"/>
          <p:cNvSpPr/>
          <p:nvPr/>
        </p:nvSpPr>
        <p:spPr>
          <a:xfrm>
            <a:off x="644263" y="2248900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1813018" y="2248900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1216294" y="2248900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grpSp>
        <p:nvGrpSpPr>
          <p:cNvPr id="116" name="Group 115"/>
          <p:cNvGrpSpPr/>
          <p:nvPr/>
        </p:nvGrpSpPr>
        <p:grpSpPr>
          <a:xfrm>
            <a:off x="-983048" y="2827513"/>
            <a:ext cx="1428596" cy="646331"/>
            <a:chOff x="5824545" y="2372803"/>
            <a:chExt cx="1428596" cy="646331"/>
          </a:xfrm>
        </p:grpSpPr>
        <p:sp>
          <p:nvSpPr>
            <p:cNvPr id="117" name="TextBox 116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Rectangle 155"/>
          <p:cNvSpPr/>
          <p:nvPr/>
        </p:nvSpPr>
        <p:spPr>
          <a:xfrm>
            <a:off x="644263" y="2939824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1813018" y="2939824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1216294" y="2939824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grpSp>
        <p:nvGrpSpPr>
          <p:cNvPr id="159" name="Group 158"/>
          <p:cNvGrpSpPr/>
          <p:nvPr/>
        </p:nvGrpSpPr>
        <p:grpSpPr>
          <a:xfrm>
            <a:off x="-983048" y="3670763"/>
            <a:ext cx="1428596" cy="646331"/>
            <a:chOff x="5824545" y="2372803"/>
            <a:chExt cx="1428596" cy="646331"/>
          </a:xfrm>
        </p:grpSpPr>
        <p:sp>
          <p:nvSpPr>
            <p:cNvPr id="160" name="TextBox 159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61" name="Straight Arrow Connector 160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3" name="Rectangle 162"/>
          <p:cNvSpPr/>
          <p:nvPr/>
        </p:nvSpPr>
        <p:spPr>
          <a:xfrm>
            <a:off x="644263" y="3783074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1813018" y="3783074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1216294" y="3783074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grpSp>
        <p:nvGrpSpPr>
          <p:cNvPr id="166" name="Group 165"/>
          <p:cNvGrpSpPr/>
          <p:nvPr/>
        </p:nvGrpSpPr>
        <p:grpSpPr>
          <a:xfrm>
            <a:off x="-983048" y="4615750"/>
            <a:ext cx="1428596" cy="646331"/>
            <a:chOff x="5824545" y="2372803"/>
            <a:chExt cx="1428596" cy="646331"/>
          </a:xfrm>
        </p:grpSpPr>
        <p:sp>
          <p:nvSpPr>
            <p:cNvPr id="167" name="TextBox 166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68" name="Straight Arrow Connector 167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0" name="Rectangle 169"/>
          <p:cNvSpPr/>
          <p:nvPr/>
        </p:nvSpPr>
        <p:spPr>
          <a:xfrm>
            <a:off x="644263" y="4728061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1813018" y="4728061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1216294" y="4728061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grpSp>
        <p:nvGrpSpPr>
          <p:cNvPr id="173" name="Group 172"/>
          <p:cNvGrpSpPr/>
          <p:nvPr/>
        </p:nvGrpSpPr>
        <p:grpSpPr>
          <a:xfrm>
            <a:off x="-983048" y="5246662"/>
            <a:ext cx="1428596" cy="646331"/>
            <a:chOff x="5824545" y="2372803"/>
            <a:chExt cx="1428596" cy="646331"/>
          </a:xfrm>
        </p:grpSpPr>
        <p:sp>
          <p:nvSpPr>
            <p:cNvPr id="174" name="TextBox 173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75" name="Straight Arrow Connector 174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Rectangle 176"/>
          <p:cNvSpPr/>
          <p:nvPr/>
        </p:nvSpPr>
        <p:spPr>
          <a:xfrm>
            <a:off x="644263" y="5358973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1813018" y="5358973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9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1216294" y="5358973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grpSp>
        <p:nvGrpSpPr>
          <p:cNvPr id="180" name="Group 179"/>
          <p:cNvGrpSpPr/>
          <p:nvPr/>
        </p:nvGrpSpPr>
        <p:grpSpPr>
          <a:xfrm>
            <a:off x="-983048" y="5949992"/>
            <a:ext cx="1428596" cy="646331"/>
            <a:chOff x="5824545" y="2372803"/>
            <a:chExt cx="1428596" cy="646331"/>
          </a:xfrm>
        </p:grpSpPr>
        <p:sp>
          <p:nvSpPr>
            <p:cNvPr id="181" name="TextBox 180"/>
            <p:cNvSpPr txBox="1"/>
            <p:nvPr/>
          </p:nvSpPr>
          <p:spPr>
            <a:xfrm>
              <a:off x="5824545" y="2372803"/>
              <a:ext cx="1428596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Aggregate</a:t>
              </a:r>
            </a:p>
            <a:p>
              <a:pPr algn="ctr"/>
              <a:r>
                <a:rPr lang="en-US" dirty="0"/>
                <a:t>Function</a:t>
              </a:r>
            </a:p>
          </p:txBody>
        </p:sp>
        <p:cxnSp>
          <p:nvCxnSpPr>
            <p:cNvPr id="182" name="Straight Arrow Connector 181"/>
            <p:cNvCxnSpPr/>
            <p:nvPr/>
          </p:nvCxnSpPr>
          <p:spPr>
            <a:xfrm>
              <a:off x="5824545" y="2695969"/>
              <a:ext cx="1428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4" name="Rectangle 183"/>
          <p:cNvSpPr/>
          <p:nvPr/>
        </p:nvSpPr>
        <p:spPr>
          <a:xfrm>
            <a:off x="644263" y="6062303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1813018" y="6062303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1216294" y="6062303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4951517" y="3106079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785261" y="3112433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5785261" y="2464214"/>
            <a:ext cx="643967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4951517" y="3112433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6601315" y="3106078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1216294" y="2249523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951519" y="3705173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5783188" y="3705173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1216294" y="2940447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6601315" y="3699475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1216294" y="3783697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4951519" y="4295544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783188" y="4301480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1216294" y="4728684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6611266" y="4295544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9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1216294" y="5359596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4951517" y="4860743"/>
            <a:ext cx="493405" cy="407773"/>
          </a:xfrm>
          <a:prstGeom prst="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5797252" y="4860742"/>
            <a:ext cx="646040" cy="407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1216294" y="6062926"/>
            <a:ext cx="493405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6611266" y="2464214"/>
            <a:ext cx="646040" cy="4077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6601315" y="4860741"/>
            <a:ext cx="646040" cy="40777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7247355" y="4899182"/>
            <a:ext cx="3674404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Need </a:t>
            </a:r>
            <a:r>
              <a:rPr lang="en-US"/>
              <a:t>to address missing values</a:t>
            </a:r>
          </a:p>
        </p:txBody>
      </p:sp>
    </p:spTree>
    <p:extLst>
      <p:ext uri="{BB962C8B-B14F-4D97-AF65-F5344CB8AC3E}">
        <p14:creationId xmlns:p14="http://schemas.microsoft.com/office/powerpoint/2010/main" val="2290859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833142" y="505717"/>
            <a:ext cx="63802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Congratulations!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05802" y="2401181"/>
            <a:ext cx="44156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You have </a:t>
            </a:r>
            <a:r>
              <a:rPr lang="en-US" sz="3600" b="1" dirty="0"/>
              <a:t>collected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dirty="0"/>
              <a:t>or </a:t>
            </a:r>
            <a:r>
              <a:rPr lang="en-US" sz="4000" b="1" dirty="0"/>
              <a:t>been given</a:t>
            </a:r>
            <a:r>
              <a:rPr lang="en-US" sz="3200" b="1" dirty="0"/>
              <a:t> </a:t>
            </a:r>
            <a:r>
              <a:rPr lang="en-US" sz="3200" dirty="0"/>
              <a:t>a </a:t>
            </a:r>
            <a:br>
              <a:rPr lang="en-US" sz="3200" dirty="0"/>
            </a:br>
            <a:r>
              <a:rPr lang="en-US" sz="3200" dirty="0"/>
              <a:t>box of data?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705802" y="4408209"/>
            <a:ext cx="46378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What do you do next?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2EA7701-E417-634F-9E5D-E9E605E3CCC5}"/>
              </a:ext>
            </a:extLst>
          </p:cNvPr>
          <p:cNvGrpSpPr/>
          <p:nvPr/>
        </p:nvGrpSpPr>
        <p:grpSpPr>
          <a:xfrm>
            <a:off x="0" y="1521380"/>
            <a:ext cx="7358520" cy="4909513"/>
            <a:chOff x="2273865" y="1646238"/>
            <a:chExt cx="7358520" cy="490951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0A82616-AB63-E540-B638-5F97B64F93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431" b="92974" l="7969" r="90000">
                          <a14:foregroundMark x1="7969" y1="50351" x2="8750" y2="51054"/>
                          <a14:foregroundMark x1="49375" y1="91803" x2="55781" y2="93208"/>
                          <a14:foregroundMark x1="55781" y1="93208" x2="58438" y2="91569"/>
                          <a14:foregroundMark x1="64375" y1="65340" x2="62031" y2="68150"/>
                          <a14:foregroundMark x1="43281" y1="8431" x2="48906" y2="12412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73865" y="1646238"/>
              <a:ext cx="7358520" cy="490951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031E198-81B3-C241-93CE-93F516089B0E}"/>
                </a:ext>
              </a:extLst>
            </p:cNvPr>
            <p:cNvSpPr txBox="1"/>
            <p:nvPr/>
          </p:nvSpPr>
          <p:spPr>
            <a:xfrm rot="1189761">
              <a:off x="4606407" y="3333993"/>
              <a:ext cx="2226892" cy="523220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Box of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3628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7BEB64F-48B5-DE40-987A-FB713C1CE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E5FF01D-45CF-A14F-BE91-8591C1A9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94" y="3461657"/>
            <a:ext cx="10515600" cy="2852737"/>
          </a:xfrm>
        </p:spPr>
        <p:txBody>
          <a:bodyPr>
            <a:normAutofit/>
          </a:bodyPr>
          <a:lstStyle/>
          <a:p>
            <a:r>
              <a:rPr lang="en-US" sz="7200" b="1" dirty="0"/>
              <a:t>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272EE3-F89E-8C43-9A06-F1CBB985654B}"/>
              </a:ext>
            </a:extLst>
          </p:cNvPr>
          <p:cNvSpPr/>
          <p:nvPr/>
        </p:nvSpPr>
        <p:spPr>
          <a:xfrm>
            <a:off x="1159328" y="6488668"/>
            <a:ext cx="134057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abcnews.go.com</a:t>
            </a:r>
            <a:r>
              <a:rPr lang="en-US" dirty="0">
                <a:solidFill>
                  <a:schemeClr val="bg1"/>
                </a:solidFill>
              </a:rPr>
              <a:t>/Lifestyle/silly-baby-panda-falls-flat-face-public-debut/</a:t>
            </a:r>
            <a:r>
              <a:rPr lang="en-US" dirty="0" err="1">
                <a:solidFill>
                  <a:schemeClr val="bg1"/>
                </a:solidFill>
              </a:rPr>
              <a:t>story?id</a:t>
            </a:r>
            <a:r>
              <a:rPr lang="en-US" dirty="0">
                <a:solidFill>
                  <a:schemeClr val="bg1"/>
                </a:solidFill>
              </a:rPr>
              <a:t>=42481478</a:t>
            </a:r>
          </a:p>
        </p:txBody>
      </p:sp>
    </p:spTree>
    <p:extLst>
      <p:ext uri="{BB962C8B-B14F-4D97-AF65-F5344CB8AC3E}">
        <p14:creationId xmlns:p14="http://schemas.microsoft.com/office/powerpoint/2010/main" val="1519115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838200" y="2411895"/>
            <a:ext cx="11618844" cy="6096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Data Properties to Consider in EDA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“shape” of a data file</a:t>
            </a:r>
          </a:p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rgbClr val="7030A0"/>
                </a:solidFill>
              </a:rPr>
              <a:t>Granularity -- </a:t>
            </a:r>
            <a:r>
              <a:rPr lang="en-US" i="1" dirty="0">
                <a:solidFill>
                  <a:srgbClr val="7030A0"/>
                </a:solidFill>
              </a:rPr>
              <a:t>how fine/coarse is each datum</a:t>
            </a:r>
          </a:p>
          <a:p>
            <a:pPr marL="471487" indent="-457200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Scope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(in)complete is the data</a:t>
            </a:r>
          </a:p>
          <a:p>
            <a:pPr marL="471487" indent="-457200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Temporality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is the data situated in time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Faithfulness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well does the data capture “reality”</a:t>
            </a:r>
          </a:p>
        </p:txBody>
      </p:sp>
    </p:spTree>
    <p:extLst>
      <p:ext uri="{BB962C8B-B14F-4D97-AF65-F5344CB8AC3E}">
        <p14:creationId xmlns:p14="http://schemas.microsoft.com/office/powerpoint/2010/main" val="1532733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838200" y="3061252"/>
            <a:ext cx="11618844" cy="6096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Data Properties to Consider in EDA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“shape” of a data file</a:t>
            </a:r>
          </a:p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Granularity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fine/coarse is each datum</a:t>
            </a:r>
          </a:p>
          <a:p>
            <a:pPr marL="471487" indent="-457200"/>
            <a:r>
              <a:rPr lang="en-US" b="1" dirty="0">
                <a:solidFill>
                  <a:srgbClr val="7030A0"/>
                </a:solidFill>
              </a:rPr>
              <a:t>Scope -- </a:t>
            </a:r>
            <a:r>
              <a:rPr lang="en-US" i="1" dirty="0">
                <a:solidFill>
                  <a:srgbClr val="7030A0"/>
                </a:solidFill>
              </a:rPr>
              <a:t>how (in)complete is the data</a:t>
            </a:r>
          </a:p>
          <a:p>
            <a:pPr marL="471487" indent="-457200">
              <a:buFont typeface="Wingdings" charset="2"/>
              <a:buChar char="Ø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Temporality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is the data situated in time</a:t>
            </a:r>
          </a:p>
          <a:p>
            <a:pPr marL="471487" indent="-457200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Faithfulness --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well does the data capture “reality”</a:t>
            </a:r>
          </a:p>
        </p:txBody>
      </p:sp>
    </p:spTree>
    <p:extLst>
      <p:ext uri="{BB962C8B-B14F-4D97-AF65-F5344CB8AC3E}">
        <p14:creationId xmlns:p14="http://schemas.microsoft.com/office/powerpoint/2010/main" val="1584378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Does my data cover my area of interest?</a:t>
            </a:r>
          </a:p>
          <a:p>
            <a:pPr lvl="1"/>
            <a:r>
              <a:rPr lang="en-US" b="1" dirty="0"/>
              <a:t>Example:</a:t>
            </a:r>
            <a:r>
              <a:rPr lang="en-US" dirty="0"/>
              <a:t> </a:t>
            </a:r>
            <a:r>
              <a:rPr lang="en-US" i="1" dirty="0"/>
              <a:t>I am interested in studying crime in California but I only have Berkeley crime data. </a:t>
            </a:r>
          </a:p>
          <a:p>
            <a:r>
              <a:rPr lang="en-US" dirty="0"/>
              <a:t>Is my data too expansive?</a:t>
            </a:r>
          </a:p>
          <a:p>
            <a:pPr lvl="1"/>
            <a:r>
              <a:rPr lang="en-US" b="1" dirty="0"/>
              <a:t>Example:</a:t>
            </a:r>
            <a:r>
              <a:rPr lang="en-US" dirty="0"/>
              <a:t> </a:t>
            </a:r>
            <a:r>
              <a:rPr lang="en-US" i="1" dirty="0"/>
              <a:t>I am interested in student grades for DS100 but have student grades for all statistics classes.</a:t>
            </a:r>
          </a:p>
          <a:p>
            <a:pPr lvl="1"/>
            <a:r>
              <a:rPr lang="en-US" b="1" dirty="0"/>
              <a:t>Solution:</a:t>
            </a:r>
            <a:r>
              <a:rPr lang="en-US" dirty="0"/>
              <a:t> </a:t>
            </a:r>
            <a:r>
              <a:rPr lang="en-US" i="1" dirty="0"/>
              <a:t>Filtering </a:t>
            </a:r>
            <a:r>
              <a:rPr lang="en-US" i="1" dirty="0">
                <a:sym typeface="Wingdings"/>
              </a:rPr>
              <a:t> Implications on sample?</a:t>
            </a:r>
          </a:p>
          <a:p>
            <a:pPr lvl="2"/>
            <a:r>
              <a:rPr lang="en-US" i="1" dirty="0">
                <a:sym typeface="Wingdings"/>
              </a:rPr>
              <a:t>If the data is a sample I may have poor coverage after filtering </a:t>
            </a:r>
            <a:r>
              <a:rPr lang="mr-IN" i="1" dirty="0">
                <a:sym typeface="Wingdings"/>
              </a:rPr>
              <a:t>…</a:t>
            </a:r>
            <a:endParaRPr lang="en-US" i="1" dirty="0">
              <a:sym typeface="Wingdings"/>
            </a:endParaRPr>
          </a:p>
          <a:p>
            <a:r>
              <a:rPr lang="en-US" dirty="0"/>
              <a:t>Does my data cover the right time frame?</a:t>
            </a:r>
          </a:p>
          <a:p>
            <a:pPr lvl="1"/>
            <a:r>
              <a:rPr lang="en-US" dirty="0"/>
              <a:t>More on this in temporality </a:t>
            </a:r>
            <a:r>
              <a:rPr lang="mr-IN" dirty="0"/>
              <a:t>…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742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187263-7C8E-F048-A9D3-49EE65DFD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be continued …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6C37D2-4D08-A342-9977-E6143E5907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next lecture</a:t>
            </a:r>
          </a:p>
        </p:txBody>
      </p:sp>
    </p:spTree>
    <p:extLst>
      <p:ext uri="{BB962C8B-B14F-4D97-AF65-F5344CB8AC3E}">
        <p14:creationId xmlns:p14="http://schemas.microsoft.com/office/powerpoint/2010/main" val="4190921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Arrow Connector 16"/>
          <p:cNvCxnSpPr/>
          <p:nvPr/>
        </p:nvCxnSpPr>
        <p:spPr>
          <a:xfrm>
            <a:off x="5428261" y="1825149"/>
            <a:ext cx="1326382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7804366" y="2716048"/>
            <a:ext cx="0" cy="1326382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5428261" y="4943690"/>
            <a:ext cx="1326382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4481055" y="2716048"/>
            <a:ext cx="0" cy="1326382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160185" y="1040319"/>
            <a:ext cx="6417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Times" charset="0"/>
                <a:ea typeface="Times" charset="0"/>
                <a:cs typeface="Times" charset="0"/>
              </a:rPr>
              <a:t>?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9386" y="4381128"/>
            <a:ext cx="1629958" cy="112512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84594" y="4354204"/>
            <a:ext cx="1192922" cy="117897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6529" y="1161216"/>
            <a:ext cx="1198400" cy="13278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54069" y="1042009"/>
            <a:ext cx="222586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/>
              <a:t>Question &amp;</a:t>
            </a:r>
            <a:br>
              <a:rPr lang="en-US" sz="3200" dirty="0"/>
            </a:br>
            <a:r>
              <a:rPr lang="en-US" sz="3200" dirty="0"/>
              <a:t>Problem</a:t>
            </a:r>
            <a:br>
              <a:rPr lang="en-US" sz="3200" dirty="0"/>
            </a:br>
            <a:r>
              <a:rPr lang="en-US" sz="3200" dirty="0"/>
              <a:t>Formulation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8716815" y="1286540"/>
            <a:ext cx="204254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Data </a:t>
            </a:r>
            <a:br>
              <a:rPr lang="en-US" sz="3200" dirty="0"/>
            </a:br>
            <a:r>
              <a:rPr lang="en-US" sz="3200" dirty="0"/>
              <a:t>Acquisition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8763984" y="4158860"/>
            <a:ext cx="219207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Exploratory </a:t>
            </a:r>
            <a:br>
              <a:rPr lang="en-US" sz="3200" dirty="0"/>
            </a:br>
            <a:r>
              <a:rPr lang="en-US" sz="3200" dirty="0"/>
              <a:t>Data </a:t>
            </a:r>
            <a:br>
              <a:rPr lang="en-US" sz="3200" dirty="0"/>
            </a:br>
            <a:r>
              <a:rPr lang="en-US" sz="3200" dirty="0"/>
              <a:t>Analysis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918555" y="4158860"/>
            <a:ext cx="188654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/>
              <a:t>Prediction</a:t>
            </a:r>
            <a:br>
              <a:rPr lang="en-US" sz="3200" dirty="0"/>
            </a:br>
            <a:r>
              <a:rPr lang="en-US" sz="3200" dirty="0"/>
              <a:t>and</a:t>
            </a:r>
            <a:br>
              <a:rPr lang="en-US" sz="3200" dirty="0"/>
            </a:br>
            <a:r>
              <a:rPr lang="en-US" sz="3200" dirty="0"/>
              <a:t>Inference</a:t>
            </a:r>
          </a:p>
        </p:txBody>
      </p:sp>
    </p:spTree>
    <p:extLst>
      <p:ext uri="{BB962C8B-B14F-4D97-AF65-F5344CB8AC3E}">
        <p14:creationId xmlns:p14="http://schemas.microsoft.com/office/powerpoint/2010/main" val="202946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Arrow Connector 16"/>
          <p:cNvCxnSpPr/>
          <p:nvPr/>
        </p:nvCxnSpPr>
        <p:spPr>
          <a:xfrm>
            <a:off x="-1624513" y="1321191"/>
            <a:ext cx="1497629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1058367" y="2327113"/>
            <a:ext cx="0" cy="149762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-1624513" y="4842362"/>
            <a:ext cx="1497629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-2694011" y="2327113"/>
            <a:ext cx="0" cy="149762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-3056308" y="435033"/>
            <a:ext cx="724594" cy="1772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Times" charset="0"/>
                <a:ea typeface="Times" charset="0"/>
                <a:cs typeface="Times" charset="0"/>
              </a:rPr>
              <a:t>?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167" y="4207168"/>
            <a:ext cx="1840399" cy="1270387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367480" y="4176768"/>
            <a:ext cx="1346938" cy="133118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307" y="571539"/>
            <a:ext cx="1353123" cy="14993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5885984" y="436941"/>
            <a:ext cx="2513244" cy="17723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/>
              <a:t>Question &amp;</a:t>
            </a:r>
            <a:br>
              <a:rPr lang="en-US" sz="3200" dirty="0"/>
            </a:br>
            <a:r>
              <a:rPr lang="en-US" sz="3200" dirty="0"/>
              <a:t>Problem</a:t>
            </a:r>
            <a:br>
              <a:rPr lang="en-US" sz="3200" dirty="0"/>
            </a:br>
            <a:r>
              <a:rPr lang="en-US" sz="3200" dirty="0"/>
              <a:t>Formulation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2088621" y="713043"/>
            <a:ext cx="2306257" cy="1216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Data </a:t>
            </a:r>
            <a:br>
              <a:rPr lang="en-US" sz="3600" dirty="0"/>
            </a:br>
            <a:r>
              <a:rPr lang="en-US" sz="3600" dirty="0"/>
              <a:t>Acquisition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2141880" y="3956204"/>
            <a:ext cx="2475090" cy="17723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Exploratory </a:t>
            </a:r>
            <a:br>
              <a:rPr lang="en-US" sz="3600" dirty="0"/>
            </a:br>
            <a:r>
              <a:rPr lang="en-US" sz="3600" dirty="0"/>
              <a:t>Data </a:t>
            </a:r>
            <a:br>
              <a:rPr lang="en-US" sz="3600" dirty="0"/>
            </a:br>
            <a:r>
              <a:rPr lang="en-US" sz="3600" dirty="0"/>
              <a:t>Analysis</a:t>
            </a:r>
          </a:p>
        </p:txBody>
      </p:sp>
      <p:sp>
        <p:nvSpPr>
          <p:cNvPr id="10" name="Rectangle 9"/>
          <p:cNvSpPr/>
          <p:nvPr/>
        </p:nvSpPr>
        <p:spPr>
          <a:xfrm>
            <a:off x="-5587351" y="3956204"/>
            <a:ext cx="2130110" cy="17723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/>
              <a:t>Prediction</a:t>
            </a:r>
            <a:br>
              <a:rPr lang="en-US" sz="3200" dirty="0"/>
            </a:br>
            <a:r>
              <a:rPr lang="en-US" sz="3200" dirty="0"/>
              <a:t>and</a:t>
            </a:r>
            <a:br>
              <a:rPr lang="en-US" sz="3200" dirty="0"/>
            </a:br>
            <a:r>
              <a:rPr lang="en-US" sz="3200" dirty="0"/>
              <a:t>Inference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472236" y="518378"/>
            <a:ext cx="600525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/>
              <a:t>Topics For Lecture Today</a:t>
            </a:r>
            <a:endParaRPr lang="en-US" sz="4800" dirty="0"/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5472236" y="2518348"/>
            <a:ext cx="6444944" cy="3721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42913" algn="l" defTabSz="914377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  <a:buFont typeface="Wingdings" charset="2"/>
              <a:buChar char="Ø"/>
              <a:defRPr sz="2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1pPr>
            <a:lvl2pPr marL="914400" indent="-45720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4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2pPr>
            <a:lvl3pPr marL="1373188" indent="-3111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0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3pPr>
            <a:lvl4pPr marL="1830388" indent="-236538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4pPr>
            <a:lvl5pPr marL="2287588" indent="-2349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42913" algn="l" defTabSz="914377" rtl="0" eaLnBrk="1" fontAlgn="auto" latinLnBrk="0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Wingdings" charset="2"/>
              <a:buChar char="Ø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F0302020204030204"/>
                <a:ea typeface="Helvetica Neue Light" charset="0"/>
                <a:cs typeface="Helvetica Neue Light" charset="0"/>
              </a:rPr>
              <a:t>Understanding the Data</a:t>
            </a:r>
          </a:p>
          <a:p>
            <a:pPr marL="914400" marR="0" lvl="1" indent="-457200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F0302020204030204"/>
                <a:ea typeface="Helvetica Neue Light" charset="0"/>
                <a:cs typeface="Helvetica Neue Light" charset="0"/>
              </a:rPr>
              <a:t>Data Cleaning </a:t>
            </a:r>
          </a:p>
          <a:p>
            <a:pPr marL="914400" marR="0" lvl="1" indent="-457200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F0302020204030204"/>
                <a:ea typeface="Helvetica Neue Light" charset="0"/>
                <a:cs typeface="Helvetica Neue Light" charset="0"/>
              </a:rPr>
              <a:t>Exploratory Data Analysis (EDA)</a:t>
            </a:r>
          </a:p>
          <a:p>
            <a:pPr marL="914400" marR="0" lvl="1" indent="-457200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F0302020204030204"/>
                <a:ea typeface="Helvetica Neue Light" charset="0"/>
                <a:cs typeface="Helvetica Neue Light" charset="0"/>
              </a:rPr>
              <a:t>Basic data visualization</a:t>
            </a:r>
          </a:p>
          <a:p>
            <a:pPr marL="457200" marR="0" lvl="0" indent="-442913" algn="l" defTabSz="914377" rtl="0" eaLnBrk="1" fontAlgn="auto" latinLnBrk="0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Wingdings" charset="2"/>
              <a:buChar char="Ø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F0302020204030204"/>
                <a:ea typeface="Helvetica Neue Light" charset="0"/>
                <a:cs typeface="Helvetica Neue Light" charset="0"/>
              </a:rPr>
              <a:t>Common Data Anomalies </a:t>
            </a:r>
          </a:p>
          <a:p>
            <a:pPr marL="914400" marR="0" lvl="1" indent="-457200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kumimoji="0" lang="mr-I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F0302020204030204"/>
                <a:ea typeface="Helvetica Neue Light" charset="0"/>
                <a:cs typeface="Helvetica Neue Light" charset="0"/>
              </a:rPr>
              <a:t>…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F0302020204030204"/>
                <a:ea typeface="Helvetica Neue Light" charset="0"/>
                <a:cs typeface="Helvetica Neue Light" charset="0"/>
              </a:rPr>
              <a:t> and how to fix them</a:t>
            </a:r>
          </a:p>
          <a:p>
            <a:pPr marL="457200" marR="0" lvl="0" indent="-442913" algn="l" defTabSz="914377" rtl="0" eaLnBrk="1" fontAlgn="auto" latinLnBrk="0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Wingdings" charset="2"/>
              <a:buChar char="Ø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 panose="020F0302020204030204"/>
              <a:ea typeface="Helvetica Neue Light" charset="0"/>
              <a:cs typeface="Helvetica Neue Light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051685" y="-344774"/>
            <a:ext cx="0" cy="79148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4538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02406" y="2693233"/>
            <a:ext cx="433965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Exploratory Data</a:t>
            </a:r>
          </a:p>
          <a:p>
            <a:pPr algn="ctr"/>
            <a:r>
              <a:rPr lang="en-US" sz="4000" dirty="0"/>
              <a:t>Analysis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23858" y="2751514"/>
            <a:ext cx="26211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/>
              <a:t>Data Cleaning</a:t>
            </a:r>
            <a:endParaRPr lang="en-US" sz="4000" dirty="0"/>
          </a:p>
        </p:txBody>
      </p:sp>
      <p:sp>
        <p:nvSpPr>
          <p:cNvPr id="7" name="Curved Down Arrow 6"/>
          <p:cNvSpPr/>
          <p:nvPr/>
        </p:nvSpPr>
        <p:spPr>
          <a:xfrm>
            <a:off x="3601475" y="849443"/>
            <a:ext cx="4374800" cy="1499016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urved Down Arrow 7"/>
          <p:cNvSpPr/>
          <p:nvPr/>
        </p:nvSpPr>
        <p:spPr>
          <a:xfrm rot="10800000">
            <a:off x="3601475" y="4509541"/>
            <a:ext cx="4374800" cy="1499016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976275" y="6457136"/>
            <a:ext cx="411362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mr-IN"/>
              <a:t>…</a:t>
            </a:r>
            <a:r>
              <a:rPr lang="en-US" dirty="0"/>
              <a:t> the infinite loop of data science.</a:t>
            </a:r>
          </a:p>
        </p:txBody>
      </p:sp>
    </p:spTree>
    <p:extLst>
      <p:ext uri="{BB962C8B-B14F-4D97-AF65-F5344CB8AC3E}">
        <p14:creationId xmlns:p14="http://schemas.microsoft.com/office/powerpoint/2010/main" val="279113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9"/>
          </a:xfrm>
        </p:spPr>
        <p:txBody>
          <a:bodyPr/>
          <a:lstStyle/>
          <a:p>
            <a:r>
              <a:rPr lang="en-US" dirty="0"/>
              <a:t>The process of transforming raw data to facilitate subsequent analysis</a:t>
            </a:r>
          </a:p>
          <a:p>
            <a:r>
              <a:rPr lang="en-US" dirty="0"/>
              <a:t>Data cleaning often addresses</a:t>
            </a:r>
          </a:p>
          <a:p>
            <a:pPr lvl="1"/>
            <a:r>
              <a:rPr lang="en-US" dirty="0"/>
              <a:t>structure / formatting</a:t>
            </a:r>
          </a:p>
          <a:p>
            <a:pPr lvl="1"/>
            <a:r>
              <a:rPr lang="en-US" dirty="0"/>
              <a:t>missing or corrupted values</a:t>
            </a:r>
          </a:p>
          <a:p>
            <a:pPr lvl="1"/>
            <a:r>
              <a:rPr lang="en-US" dirty="0"/>
              <a:t>unit conversion</a:t>
            </a:r>
          </a:p>
          <a:p>
            <a:pPr lvl="1"/>
            <a:r>
              <a:rPr lang="en-US" dirty="0"/>
              <a:t>encoding text as numbers</a:t>
            </a:r>
          </a:p>
          <a:p>
            <a:pPr lvl="1"/>
            <a:r>
              <a:rPr lang="en-US" dirty="0"/>
              <a:t>… </a:t>
            </a:r>
          </a:p>
          <a:p>
            <a:r>
              <a:rPr lang="en-US" dirty="0"/>
              <a:t>Sadly data cleaning is a big part of data science…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7125" y="558371"/>
            <a:ext cx="62405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/>
              <a:t>Data Cleaning</a:t>
            </a:r>
            <a:endParaRPr lang="en-US" sz="6000" dirty="0"/>
          </a:p>
        </p:txBody>
      </p:sp>
      <p:pic>
        <p:nvPicPr>
          <p:cNvPr id="6" name="Picture 5" descr="Screen Shot 2014-10-29 at 7.02.51 PM.png">
            <a:extLst>
              <a:ext uri="{FF2B5EF4-FFF2-40B4-BE49-F238E27FC236}">
                <a16:creationId xmlns:a16="http://schemas.microsoft.com/office/drawing/2014/main" id="{41B58A4A-77AA-7D41-BE2D-ED1EF6F3ED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113" y="7341713"/>
            <a:ext cx="10574687" cy="382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06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2_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  <a:extLst>
    <a:ext uri="{05A4C25C-085E-4340-85A3-A5531E510DB2}">
      <thm15:themeFamily xmlns:thm15="http://schemas.microsoft.com/office/thememl/2012/main" name="ds100template" id="{3FE8F141-A9AE-1C42-89F6-14DD072DA360}" vid="{28E99920-B6A5-B44B-8849-CDA2E65797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24862</TotalTime>
  <Words>3078</Words>
  <Application>Microsoft Macintosh PowerPoint</Application>
  <PresentationFormat>Widescreen</PresentationFormat>
  <Paragraphs>1199</Paragraphs>
  <Slides>54</Slides>
  <Notes>11</Notes>
  <HiddenSlides>2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9" baseType="lpstr">
      <vt:lpstr>Arial</vt:lpstr>
      <vt:lpstr>Calibri</vt:lpstr>
      <vt:lpstr>Century Gothic</vt:lpstr>
      <vt:lpstr>Comic Sans MS</vt:lpstr>
      <vt:lpstr>Courier</vt:lpstr>
      <vt:lpstr>Helvetica Neue</vt:lpstr>
      <vt:lpstr>Helvetica Neue Light</vt:lpstr>
      <vt:lpstr>Helvetica Neue Regular</vt:lpstr>
      <vt:lpstr>Lucida Grande</vt:lpstr>
      <vt:lpstr>Mangal</vt:lpstr>
      <vt:lpstr>Monaco</vt:lpstr>
      <vt:lpstr>News Gothic MT</vt:lpstr>
      <vt:lpstr>Times</vt:lpstr>
      <vt:lpstr>Wingdings</vt:lpstr>
      <vt:lpstr>2_Office Theme</vt:lpstr>
      <vt:lpstr>Data 100 Lecture 4: Data Cleaning &amp; Exploratory Data Analysis</vt:lpstr>
      <vt:lpstr>Last Week</vt:lpstr>
      <vt:lpstr>Pandas and Jupyter Notebooks</vt:lpstr>
      <vt:lpstr>Today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should we look for?</vt:lpstr>
      <vt:lpstr>Key Data Properties to Consider in EDA</vt:lpstr>
      <vt:lpstr>Key Data Properties to Consider in EDA</vt:lpstr>
      <vt:lpstr>Rectangular Data</vt:lpstr>
      <vt:lpstr>How are these data files formatted?</vt:lpstr>
      <vt:lpstr>Comma and Tab Separated Values Files</vt:lpstr>
      <vt:lpstr>JavaScript Object Notation (JSON)</vt:lpstr>
      <vt:lpstr>XML (another kind of nested data)</vt:lpstr>
      <vt:lpstr>Log data</vt:lpstr>
      <vt:lpstr>Data can be split across files and reference other data.</vt:lpstr>
      <vt:lpstr>Structure: Keys</vt:lpstr>
      <vt:lpstr>Merging/joining data across tables</vt:lpstr>
      <vt:lpstr>Joining two tables</vt:lpstr>
      <vt:lpstr>Joining two tables</vt:lpstr>
      <vt:lpstr>Pandas  Merge </vt:lpstr>
      <vt:lpstr>Questions to ask about Structure</vt:lpstr>
      <vt:lpstr>Kinds of </vt:lpstr>
      <vt:lpstr>Structure: Field Types</vt:lpstr>
      <vt:lpstr>Quiz</vt:lpstr>
      <vt:lpstr>Quiz</vt:lpstr>
      <vt:lpstr>Key Data Properties to Consider in EDA</vt:lpstr>
      <vt:lpstr>Key Data Properties to Consider in EDA</vt:lpstr>
      <vt:lpstr>Granularity</vt:lpstr>
      <vt:lpstr>Granularity and Keys</vt:lpstr>
      <vt:lpstr>Reviewing  Group By and Pivot</vt:lpstr>
      <vt:lpstr>Manipulating Granularity: Group By</vt:lpstr>
      <vt:lpstr>Manipulating Granularity: Group By</vt:lpstr>
      <vt:lpstr>Manipulating Granularity: Group By</vt:lpstr>
      <vt:lpstr>Manipulating Granularity: Group By</vt:lpstr>
      <vt:lpstr>Manipulating Granularity: Group By</vt:lpstr>
      <vt:lpstr>Manipulating Granularity: Pivot </vt:lpstr>
      <vt:lpstr>Manipulating Granularity: Pivot </vt:lpstr>
      <vt:lpstr>Manipulating Granularity: Pivot </vt:lpstr>
      <vt:lpstr>Manipulating Granularity: Pivot </vt:lpstr>
      <vt:lpstr>Demo</vt:lpstr>
      <vt:lpstr>Key Data Properties to Consider in EDA</vt:lpstr>
      <vt:lpstr>Key Data Properties to Consider in EDA</vt:lpstr>
      <vt:lpstr>Scope</vt:lpstr>
      <vt:lpstr>To be continued …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DS100 Principles and Techniques of Data Science TA Info Session</dc:title>
  <dc:creator>Joseph Gonzalez</dc:creator>
  <cp:lastModifiedBy>Fernando Perez</cp:lastModifiedBy>
  <cp:revision>505</cp:revision>
  <cp:lastPrinted>2018-01-30T05:00:01Z</cp:lastPrinted>
  <dcterms:created xsi:type="dcterms:W3CDTF">2016-10-21T21:56:42Z</dcterms:created>
  <dcterms:modified xsi:type="dcterms:W3CDTF">2018-09-05T03:01:26Z</dcterms:modified>
</cp:coreProperties>
</file>

<file path=docProps/thumbnail.jpeg>
</file>